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8" r:id="rId2"/>
    <p:sldId id="259" r:id="rId3"/>
    <p:sldId id="260" r:id="rId4"/>
    <p:sldId id="261" r:id="rId5"/>
    <p:sldId id="262" r:id="rId6"/>
    <p:sldId id="263" r:id="rId7"/>
    <p:sldId id="267" r:id="rId8"/>
    <p:sldId id="268" r:id="rId9"/>
    <p:sldId id="270"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5" r:id="rId25"/>
    <p:sldId id="286" r:id="rId26"/>
    <p:sldId id="264" r:id="rId27"/>
    <p:sldId id="265" r:id="rId28"/>
    <p:sldId id="266" r:id="rId2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4B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2"/>
    <p:restoredTop sz="93566"/>
  </p:normalViewPr>
  <p:slideViewPr>
    <p:cSldViewPr snapToGrid="0" snapToObjects="1">
      <p:cViewPr>
        <p:scale>
          <a:sx n="118" d="100"/>
          <a:sy n="118" d="100"/>
        </p:scale>
        <p:origin x="736" y="144"/>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popelin" userId="56c6a5d94916dba3" providerId="LiveId" clId="{7961EC55-0AD7-4ACD-B55A-E027C7F69744}"/>
    <pc:docChg chg="undo custSel delSld modSld">
      <pc:chgData name="patrick popelin" userId="56c6a5d94916dba3" providerId="LiveId" clId="{7961EC55-0AD7-4ACD-B55A-E027C7F69744}" dt="2017-11-14T15:57:53.449" v="499" actId="113"/>
      <pc:docMkLst>
        <pc:docMk/>
      </pc:docMkLst>
      <pc:sldChg chg="modSp">
        <pc:chgData name="patrick popelin" userId="56c6a5d94916dba3" providerId="LiveId" clId="{7961EC55-0AD7-4ACD-B55A-E027C7F69744}" dt="2017-11-14T10:33:00.832" v="291" actId="255"/>
        <pc:sldMkLst>
          <pc:docMk/>
          <pc:sldMk cId="4155141073" sldId="257"/>
        </pc:sldMkLst>
        <pc:spChg chg="mod">
          <ac:chgData name="patrick popelin" userId="56c6a5d94916dba3" providerId="LiveId" clId="{7961EC55-0AD7-4ACD-B55A-E027C7F69744}" dt="2017-11-14T10:33:00.832" v="291" actId="255"/>
          <ac:spMkLst>
            <pc:docMk/>
            <pc:sldMk cId="4155141073" sldId="257"/>
            <ac:spMk id="2" creationId="{00000000-0000-0000-0000-000000000000}"/>
          </ac:spMkLst>
        </pc:spChg>
        <pc:spChg chg="mod">
          <ac:chgData name="patrick popelin" userId="56c6a5d94916dba3" providerId="LiveId" clId="{7961EC55-0AD7-4ACD-B55A-E027C7F69744}" dt="2017-11-14T10:21:45.170" v="122" actId="14100"/>
          <ac:spMkLst>
            <pc:docMk/>
            <pc:sldMk cId="4155141073" sldId="257"/>
            <ac:spMk id="3" creationId="{00000000-0000-0000-0000-000000000000}"/>
          </ac:spMkLst>
        </pc:spChg>
      </pc:sldChg>
      <pc:sldChg chg="addSp delSp modSp del">
        <pc:chgData name="patrick popelin" userId="56c6a5d94916dba3" providerId="LiveId" clId="{7961EC55-0AD7-4ACD-B55A-E027C7F69744}" dt="2017-11-14T15:51:37.574" v="485" actId="2696"/>
        <pc:sldMkLst>
          <pc:docMk/>
          <pc:sldMk cId="2304242538" sldId="258"/>
        </pc:sldMkLst>
        <pc:spChg chg="add del mod">
          <ac:chgData name="patrick popelin" userId="56c6a5d94916dba3" providerId="LiveId" clId="{7961EC55-0AD7-4ACD-B55A-E027C7F69744}" dt="2017-11-14T10:22:16.915" v="128" actId="478"/>
          <ac:spMkLst>
            <pc:docMk/>
            <pc:sldMk cId="2304242538" sldId="258"/>
            <ac:spMk id="2" creationId="{28F4907D-CDA3-40E1-84A4-DF6B7DE01042}"/>
          </ac:spMkLst>
        </pc:spChg>
        <pc:spChg chg="add del mod">
          <ac:chgData name="patrick popelin" userId="56c6a5d94916dba3" providerId="LiveId" clId="{7961EC55-0AD7-4ACD-B55A-E027C7F69744}" dt="2017-11-14T10:22:46.427" v="134" actId="113"/>
          <ac:spMkLst>
            <pc:docMk/>
            <pc:sldMk cId="2304242538" sldId="258"/>
            <ac:spMk id="3" creationId="{ECE34059-B08A-4B7A-9669-BF5519A3F432}"/>
          </ac:spMkLst>
        </pc:spChg>
        <pc:spChg chg="mod">
          <ac:chgData name="patrick popelin" userId="56c6a5d94916dba3" providerId="LiveId" clId="{7961EC55-0AD7-4ACD-B55A-E027C7F69744}" dt="2017-11-14T15:51:03.863" v="484" actId="255"/>
          <ac:spMkLst>
            <pc:docMk/>
            <pc:sldMk cId="2304242538" sldId="258"/>
            <ac:spMk id="4" creationId="{00000000-0000-0000-0000-000000000000}"/>
          </ac:spMkLst>
        </pc:spChg>
        <pc:spChg chg="mod">
          <ac:chgData name="patrick popelin" userId="56c6a5d94916dba3" providerId="LiveId" clId="{7961EC55-0AD7-4ACD-B55A-E027C7F69744}" dt="2017-11-14T10:32:38.986" v="289" actId="113"/>
          <ac:spMkLst>
            <pc:docMk/>
            <pc:sldMk cId="2304242538" sldId="258"/>
            <ac:spMk id="6" creationId="{00000000-0000-0000-0000-000000000000}"/>
          </ac:spMkLst>
        </pc:spChg>
      </pc:sldChg>
      <pc:sldChg chg="delSp modSp">
        <pc:chgData name="patrick popelin" userId="56c6a5d94916dba3" providerId="LiveId" clId="{7961EC55-0AD7-4ACD-B55A-E027C7F69744}" dt="2017-11-14T15:55:39.344" v="495" actId="255"/>
        <pc:sldMkLst>
          <pc:docMk/>
          <pc:sldMk cId="2461263059" sldId="259"/>
        </pc:sldMkLst>
        <pc:spChg chg="mod">
          <ac:chgData name="patrick popelin" userId="56c6a5d94916dba3" providerId="LiveId" clId="{7961EC55-0AD7-4ACD-B55A-E027C7F69744}" dt="2017-11-14T15:55:39.344" v="495" actId="255"/>
          <ac:spMkLst>
            <pc:docMk/>
            <pc:sldMk cId="2461263059" sldId="259"/>
            <ac:spMk id="5" creationId="{00000000-0000-0000-0000-000000000000}"/>
          </ac:spMkLst>
        </pc:spChg>
        <pc:spChg chg="mod">
          <ac:chgData name="patrick popelin" userId="56c6a5d94916dba3" providerId="LiveId" clId="{7961EC55-0AD7-4ACD-B55A-E027C7F69744}" dt="2017-11-14T10:32:33.718" v="288" actId="113"/>
          <ac:spMkLst>
            <pc:docMk/>
            <pc:sldMk cId="2461263059" sldId="259"/>
            <ac:spMk id="9" creationId="{00000000-0000-0000-0000-000000000000}"/>
          </ac:spMkLst>
        </pc:spChg>
        <pc:picChg chg="del">
          <ac:chgData name="patrick popelin" userId="56c6a5d94916dba3" providerId="LiveId" clId="{7961EC55-0AD7-4ACD-B55A-E027C7F69744}" dt="2017-11-14T10:43:12.544" v="449" actId="478"/>
          <ac:picMkLst>
            <pc:docMk/>
            <pc:sldMk cId="2461263059" sldId="259"/>
            <ac:picMk id="6" creationId="{00000000-0000-0000-0000-000000000000}"/>
          </ac:picMkLst>
        </pc:picChg>
        <pc:picChg chg="del">
          <ac:chgData name="patrick popelin" userId="56c6a5d94916dba3" providerId="LiveId" clId="{7961EC55-0AD7-4ACD-B55A-E027C7F69744}" dt="2017-11-14T10:43:23.854" v="452" actId="478"/>
          <ac:picMkLst>
            <pc:docMk/>
            <pc:sldMk cId="2461263059" sldId="259"/>
            <ac:picMk id="7" creationId="{00000000-0000-0000-0000-000000000000}"/>
          </ac:picMkLst>
        </pc:picChg>
        <pc:picChg chg="del">
          <ac:chgData name="patrick popelin" userId="56c6a5d94916dba3" providerId="LiveId" clId="{7961EC55-0AD7-4ACD-B55A-E027C7F69744}" dt="2017-11-14T10:43:15.827" v="450" actId="478"/>
          <ac:picMkLst>
            <pc:docMk/>
            <pc:sldMk cId="2461263059" sldId="259"/>
            <ac:picMk id="8" creationId="{00000000-0000-0000-0000-000000000000}"/>
          </ac:picMkLst>
        </pc:picChg>
      </pc:sldChg>
      <pc:sldChg chg="delSp modSp">
        <pc:chgData name="patrick popelin" userId="56c6a5d94916dba3" providerId="LiveId" clId="{7961EC55-0AD7-4ACD-B55A-E027C7F69744}" dt="2017-11-14T15:56:36.966" v="497" actId="113"/>
        <pc:sldMkLst>
          <pc:docMk/>
          <pc:sldMk cId="1380234497" sldId="260"/>
        </pc:sldMkLst>
        <pc:spChg chg="mod">
          <ac:chgData name="patrick popelin" userId="56c6a5d94916dba3" providerId="LiveId" clId="{7961EC55-0AD7-4ACD-B55A-E027C7F69744}" dt="2017-11-14T15:56:26.008" v="496" actId="113"/>
          <ac:spMkLst>
            <pc:docMk/>
            <pc:sldMk cId="1380234497" sldId="260"/>
            <ac:spMk id="7" creationId="{00000000-0000-0000-0000-000000000000}"/>
          </ac:spMkLst>
        </pc:spChg>
        <pc:spChg chg="mod">
          <ac:chgData name="patrick popelin" userId="56c6a5d94916dba3" providerId="LiveId" clId="{7961EC55-0AD7-4ACD-B55A-E027C7F69744}" dt="2017-11-14T15:56:36.966" v="497" actId="113"/>
          <ac:spMkLst>
            <pc:docMk/>
            <pc:sldMk cId="1380234497" sldId="260"/>
            <ac:spMk id="8" creationId="{00000000-0000-0000-0000-000000000000}"/>
          </ac:spMkLst>
        </pc:spChg>
        <pc:picChg chg="del">
          <ac:chgData name="patrick popelin" userId="56c6a5d94916dba3" providerId="LiveId" clId="{7961EC55-0AD7-4ACD-B55A-E027C7F69744}" dt="2017-11-14T10:44:50.720" v="460" actId="478"/>
          <ac:picMkLst>
            <pc:docMk/>
            <pc:sldMk cId="1380234497" sldId="260"/>
            <ac:picMk id="4" creationId="{00000000-0000-0000-0000-000000000000}"/>
          </ac:picMkLst>
        </pc:picChg>
        <pc:picChg chg="del">
          <ac:chgData name="patrick popelin" userId="56c6a5d94916dba3" providerId="LiveId" clId="{7961EC55-0AD7-4ACD-B55A-E027C7F69744}" dt="2017-11-14T10:45:06.582" v="462" actId="478"/>
          <ac:picMkLst>
            <pc:docMk/>
            <pc:sldMk cId="1380234497" sldId="260"/>
            <ac:picMk id="6" creationId="{00000000-0000-0000-0000-000000000000}"/>
          </ac:picMkLst>
        </pc:picChg>
      </pc:sldChg>
      <pc:sldChg chg="addSp delSp modSp">
        <pc:chgData name="patrick popelin" userId="56c6a5d94916dba3" providerId="LiveId" clId="{7961EC55-0AD7-4ACD-B55A-E027C7F69744}" dt="2017-11-14T15:53:23.760" v="490" actId="1076"/>
        <pc:sldMkLst>
          <pc:docMk/>
          <pc:sldMk cId="3065250899" sldId="261"/>
        </pc:sldMkLst>
        <pc:spChg chg="add del mod">
          <ac:chgData name="patrick popelin" userId="56c6a5d94916dba3" providerId="LiveId" clId="{7961EC55-0AD7-4ACD-B55A-E027C7F69744}" dt="2017-11-14T10:46:21.853" v="468" actId="255"/>
          <ac:spMkLst>
            <pc:docMk/>
            <pc:sldMk cId="3065250899" sldId="261"/>
            <ac:spMk id="7" creationId="{00000000-0000-0000-0000-000000000000}"/>
          </ac:spMkLst>
        </pc:spChg>
        <pc:spChg chg="mod">
          <ac:chgData name="patrick popelin" userId="56c6a5d94916dba3" providerId="LiveId" clId="{7961EC55-0AD7-4ACD-B55A-E027C7F69744}" dt="2017-11-14T15:53:23.760" v="490" actId="1076"/>
          <ac:spMkLst>
            <pc:docMk/>
            <pc:sldMk cId="3065250899" sldId="261"/>
            <ac:spMk id="8" creationId="{00000000-0000-0000-0000-000000000000}"/>
          </ac:spMkLst>
        </pc:spChg>
        <pc:spChg chg="mod">
          <ac:chgData name="patrick popelin" userId="56c6a5d94916dba3" providerId="LiveId" clId="{7961EC55-0AD7-4ACD-B55A-E027C7F69744}" dt="2017-11-14T15:53:14.902" v="489" actId="1076"/>
          <ac:spMkLst>
            <pc:docMk/>
            <pc:sldMk cId="3065250899" sldId="261"/>
            <ac:spMk id="9" creationId="{00000000-0000-0000-0000-000000000000}"/>
          </ac:spMkLst>
        </pc:spChg>
        <pc:picChg chg="del">
          <ac:chgData name="patrick popelin" userId="56c6a5d94916dba3" providerId="LiveId" clId="{7961EC55-0AD7-4ACD-B55A-E027C7F69744}" dt="2017-11-14T10:33:30.173" v="293" actId="478"/>
          <ac:picMkLst>
            <pc:docMk/>
            <pc:sldMk cId="3065250899" sldId="261"/>
            <ac:picMk id="4" creationId="{00000000-0000-0000-0000-000000000000}"/>
          </ac:picMkLst>
        </pc:picChg>
        <pc:picChg chg="del">
          <ac:chgData name="patrick popelin" userId="56c6a5d94916dba3" providerId="LiveId" clId="{7961EC55-0AD7-4ACD-B55A-E027C7F69744}" dt="2017-11-14T10:46:12.947" v="467" actId="478"/>
          <ac:picMkLst>
            <pc:docMk/>
            <pc:sldMk cId="3065250899" sldId="261"/>
            <ac:picMk id="5" creationId="{00000000-0000-0000-0000-000000000000}"/>
          </ac:picMkLst>
        </pc:picChg>
        <pc:picChg chg="del">
          <ac:chgData name="patrick popelin" userId="56c6a5d94916dba3" providerId="LiveId" clId="{7961EC55-0AD7-4ACD-B55A-E027C7F69744}" dt="2017-11-14T10:34:52.360" v="307" actId="478"/>
          <ac:picMkLst>
            <pc:docMk/>
            <pc:sldMk cId="3065250899" sldId="261"/>
            <ac:picMk id="6" creationId="{00000000-0000-0000-0000-000000000000}"/>
          </ac:picMkLst>
        </pc:picChg>
      </pc:sldChg>
      <pc:sldChg chg="delSp modSp">
        <pc:chgData name="patrick popelin" userId="56c6a5d94916dba3" providerId="LiveId" clId="{7961EC55-0AD7-4ACD-B55A-E027C7F69744}" dt="2017-11-14T15:52:29.613" v="488" actId="1076"/>
        <pc:sldMkLst>
          <pc:docMk/>
          <pc:sldMk cId="3788263101" sldId="262"/>
        </pc:sldMkLst>
        <pc:spChg chg="mod">
          <ac:chgData name="patrick popelin" userId="56c6a5d94916dba3" providerId="LiveId" clId="{7961EC55-0AD7-4ACD-B55A-E027C7F69744}" dt="2017-11-14T10:36:39.812" v="325" actId="20577"/>
          <ac:spMkLst>
            <pc:docMk/>
            <pc:sldMk cId="3788263101" sldId="262"/>
            <ac:spMk id="8" creationId="{00000000-0000-0000-0000-000000000000}"/>
          </ac:spMkLst>
        </pc:spChg>
        <pc:spChg chg="mod">
          <ac:chgData name="patrick popelin" userId="56c6a5d94916dba3" providerId="LiveId" clId="{7961EC55-0AD7-4ACD-B55A-E027C7F69744}" dt="2017-11-14T15:52:29.613" v="488" actId="1076"/>
          <ac:spMkLst>
            <pc:docMk/>
            <pc:sldMk cId="3788263101" sldId="262"/>
            <ac:spMk id="9" creationId="{00000000-0000-0000-0000-000000000000}"/>
          </ac:spMkLst>
        </pc:spChg>
        <pc:spChg chg="mod">
          <ac:chgData name="patrick popelin" userId="56c6a5d94916dba3" providerId="LiveId" clId="{7961EC55-0AD7-4ACD-B55A-E027C7F69744}" dt="2017-11-14T10:37:16.769" v="331" actId="1076"/>
          <ac:spMkLst>
            <pc:docMk/>
            <pc:sldMk cId="3788263101" sldId="262"/>
            <ac:spMk id="10" creationId="{00000000-0000-0000-0000-000000000000}"/>
          </ac:spMkLst>
        </pc:spChg>
        <pc:picChg chg="del">
          <ac:chgData name="patrick popelin" userId="56c6a5d94916dba3" providerId="LiveId" clId="{7961EC55-0AD7-4ACD-B55A-E027C7F69744}" dt="2017-11-14T10:37:04.568" v="328" actId="478"/>
          <ac:picMkLst>
            <pc:docMk/>
            <pc:sldMk cId="3788263101" sldId="262"/>
            <ac:picMk id="6" creationId="{00000000-0000-0000-0000-000000000000}"/>
          </ac:picMkLst>
        </pc:picChg>
        <pc:picChg chg="del">
          <ac:chgData name="patrick popelin" userId="56c6a5d94916dba3" providerId="LiveId" clId="{7961EC55-0AD7-4ACD-B55A-E027C7F69744}" dt="2017-11-14T10:37:07.847" v="329" actId="478"/>
          <ac:picMkLst>
            <pc:docMk/>
            <pc:sldMk cId="3788263101" sldId="262"/>
            <ac:picMk id="7" creationId="{00000000-0000-0000-0000-000000000000}"/>
          </ac:picMkLst>
        </pc:picChg>
      </pc:sldChg>
      <pc:sldChg chg="delSp modSp">
        <pc:chgData name="patrick popelin" userId="56c6a5d94916dba3" providerId="LiveId" clId="{7961EC55-0AD7-4ACD-B55A-E027C7F69744}" dt="2017-11-14T10:38:24.991" v="338" actId="255"/>
        <pc:sldMkLst>
          <pc:docMk/>
          <pc:sldMk cId="3547071652" sldId="263"/>
        </pc:sldMkLst>
        <pc:spChg chg="mod">
          <ac:chgData name="patrick popelin" userId="56c6a5d94916dba3" providerId="LiveId" clId="{7961EC55-0AD7-4ACD-B55A-E027C7F69744}" dt="2017-11-14T10:38:15.261" v="337" actId="255"/>
          <ac:spMkLst>
            <pc:docMk/>
            <pc:sldMk cId="3547071652" sldId="263"/>
            <ac:spMk id="7" creationId="{00000000-0000-0000-0000-000000000000}"/>
          </ac:spMkLst>
        </pc:spChg>
        <pc:spChg chg="mod">
          <ac:chgData name="patrick popelin" userId="56c6a5d94916dba3" providerId="LiveId" clId="{7961EC55-0AD7-4ACD-B55A-E027C7F69744}" dt="2017-11-14T10:38:24.991" v="338" actId="255"/>
          <ac:spMkLst>
            <pc:docMk/>
            <pc:sldMk cId="3547071652" sldId="263"/>
            <ac:spMk id="8" creationId="{00000000-0000-0000-0000-000000000000}"/>
          </ac:spMkLst>
        </pc:spChg>
        <pc:picChg chg="del">
          <ac:chgData name="patrick popelin" userId="56c6a5d94916dba3" providerId="LiveId" clId="{7961EC55-0AD7-4ACD-B55A-E027C7F69744}" dt="2017-11-14T10:38:07.332" v="336" actId="478"/>
          <ac:picMkLst>
            <pc:docMk/>
            <pc:sldMk cId="3547071652" sldId="263"/>
            <ac:picMk id="5" creationId="{00000000-0000-0000-0000-000000000000}"/>
          </ac:picMkLst>
        </pc:picChg>
      </pc:sldChg>
      <pc:sldChg chg="delSp modSp">
        <pc:chgData name="patrick popelin" userId="56c6a5d94916dba3" providerId="LiveId" clId="{7961EC55-0AD7-4ACD-B55A-E027C7F69744}" dt="2017-11-14T10:48:01.676" v="469" actId="6549"/>
        <pc:sldMkLst>
          <pc:docMk/>
          <pc:sldMk cId="2214575080" sldId="264"/>
        </pc:sldMkLst>
        <pc:spChg chg="mod">
          <ac:chgData name="patrick popelin" userId="56c6a5d94916dba3" providerId="LiveId" clId="{7961EC55-0AD7-4ACD-B55A-E027C7F69744}" dt="2017-11-14T10:39:29.744" v="345" actId="1076"/>
          <ac:spMkLst>
            <pc:docMk/>
            <pc:sldMk cId="2214575080" sldId="264"/>
            <ac:spMk id="2" creationId="{00000000-0000-0000-0000-000000000000}"/>
          </ac:spMkLst>
        </pc:spChg>
        <pc:spChg chg="mod">
          <ac:chgData name="patrick popelin" userId="56c6a5d94916dba3" providerId="LiveId" clId="{7961EC55-0AD7-4ACD-B55A-E027C7F69744}" dt="2017-11-14T10:48:01.676" v="469" actId="6549"/>
          <ac:spMkLst>
            <pc:docMk/>
            <pc:sldMk cId="2214575080" sldId="264"/>
            <ac:spMk id="5" creationId="{00000000-0000-0000-0000-000000000000}"/>
          </ac:spMkLst>
        </pc:spChg>
        <pc:spChg chg="mod">
          <ac:chgData name="patrick popelin" userId="56c6a5d94916dba3" providerId="LiveId" clId="{7961EC55-0AD7-4ACD-B55A-E027C7F69744}" dt="2017-11-14T10:39:16.411" v="343" actId="1076"/>
          <ac:spMkLst>
            <pc:docMk/>
            <pc:sldMk cId="2214575080" sldId="264"/>
            <ac:spMk id="9" creationId="{00000000-0000-0000-0000-000000000000}"/>
          </ac:spMkLst>
        </pc:spChg>
        <pc:spChg chg="mod">
          <ac:chgData name="patrick popelin" userId="56c6a5d94916dba3" providerId="LiveId" clId="{7961EC55-0AD7-4ACD-B55A-E027C7F69744}" dt="2017-11-14T10:39:35.379" v="346" actId="1076"/>
          <ac:spMkLst>
            <pc:docMk/>
            <pc:sldMk cId="2214575080" sldId="264"/>
            <ac:spMk id="10" creationId="{00000000-0000-0000-0000-000000000000}"/>
          </ac:spMkLst>
        </pc:spChg>
        <pc:picChg chg="del">
          <ac:chgData name="patrick popelin" userId="56c6a5d94916dba3" providerId="LiveId" clId="{7961EC55-0AD7-4ACD-B55A-E027C7F69744}" dt="2017-11-14T10:38:39.020" v="339" actId="478"/>
          <ac:picMkLst>
            <pc:docMk/>
            <pc:sldMk cId="2214575080" sldId="264"/>
            <ac:picMk id="6" creationId="{00000000-0000-0000-0000-000000000000}"/>
          </ac:picMkLst>
        </pc:picChg>
        <pc:picChg chg="del">
          <ac:chgData name="patrick popelin" userId="56c6a5d94916dba3" providerId="LiveId" clId="{7961EC55-0AD7-4ACD-B55A-E027C7F69744}" dt="2017-11-14T10:38:40.770" v="340" actId="478"/>
          <ac:picMkLst>
            <pc:docMk/>
            <pc:sldMk cId="2214575080" sldId="264"/>
            <ac:picMk id="7" creationId="{00000000-0000-0000-0000-000000000000}"/>
          </ac:picMkLst>
        </pc:picChg>
      </pc:sldChg>
      <pc:sldChg chg="modSp">
        <pc:chgData name="patrick popelin" userId="56c6a5d94916dba3" providerId="LiveId" clId="{7961EC55-0AD7-4ACD-B55A-E027C7F69744}" dt="2017-11-14T15:57:53.449" v="499" actId="113"/>
        <pc:sldMkLst>
          <pc:docMk/>
          <pc:sldMk cId="2601054118" sldId="265"/>
        </pc:sldMkLst>
        <pc:spChg chg="mod">
          <ac:chgData name="patrick popelin" userId="56c6a5d94916dba3" providerId="LiveId" clId="{7961EC55-0AD7-4ACD-B55A-E027C7F69744}" dt="2017-11-14T10:40:10.455" v="348" actId="255"/>
          <ac:spMkLst>
            <pc:docMk/>
            <pc:sldMk cId="2601054118" sldId="265"/>
            <ac:spMk id="2" creationId="{00000000-0000-0000-0000-000000000000}"/>
          </ac:spMkLst>
        </pc:spChg>
        <pc:spChg chg="mod">
          <ac:chgData name="patrick popelin" userId="56c6a5d94916dba3" providerId="LiveId" clId="{7961EC55-0AD7-4ACD-B55A-E027C7F69744}" dt="2017-11-14T15:57:53.449" v="499" actId="113"/>
          <ac:spMkLst>
            <pc:docMk/>
            <pc:sldMk cId="2601054118" sldId="265"/>
            <ac:spMk id="4" creationId="{00000000-0000-0000-0000-000000000000}"/>
          </ac:spMkLst>
        </pc:spChg>
      </pc:sldChg>
      <pc:sldChg chg="del">
        <pc:chgData name="patrick popelin" userId="56c6a5d94916dba3" providerId="LiveId" clId="{7961EC55-0AD7-4ACD-B55A-E027C7F69744}" dt="2017-11-14T10:30:47.344" v="284" actId="2696"/>
        <pc:sldMkLst>
          <pc:docMk/>
          <pc:sldMk cId="4113069801" sldId="266"/>
        </pc:sldMkLst>
      </pc:sldChg>
      <pc:sldChg chg="del">
        <pc:chgData name="patrick popelin" userId="56c6a5d94916dba3" providerId="LiveId" clId="{7961EC55-0AD7-4ACD-B55A-E027C7F69744}" dt="2017-11-14T10:31:01.964" v="285" actId="2696"/>
        <pc:sldMkLst>
          <pc:docMk/>
          <pc:sldMk cId="2876638308" sldId="26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cintosh%20HD:Users:bolgeraboud:Desktop:Didattica%20breakdow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olgeraboud:Desktop:Didattica%20breakdow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olgeraboud:Desktop:Didattica%20breakdow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bolgeraboud:Desktop:Didattica%20breakdow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20:Users:andreadigiandomenico:Desktop:RSC:Didattica%20breakdow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bolgeraboud:Desktop:Italia:Didattica:Didattica%20breakdow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bolgeraboud:Desktop:Didattica%20break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b="1" i="0">
                <a:latin typeface="DIN Next LT Pro Bold Condensed" charset="0"/>
                <a:ea typeface="DIN Next LT Pro Bold Condensed" charset="0"/>
                <a:cs typeface="DIN Next LT Pro Bold Condensed" charset="0"/>
              </a:defRPr>
            </a:pPr>
            <a:r>
              <a:rPr lang="en-US" sz="1600" b="1" i="0">
                <a:latin typeface="DIN Next LT Pro Bold Condensed" charset="0"/>
                <a:ea typeface="DIN Next LT Pro Bold Condensed" charset="0"/>
                <a:cs typeface="DIN Next LT Pro Bold Condensed" charset="0"/>
              </a:rPr>
              <a:t>6 - 8 anni</a:t>
            </a:r>
          </a:p>
        </c:rich>
      </c:tx>
      <c:layout>
        <c:manualLayout>
          <c:xMode val="edge"/>
          <c:yMode val="edge"/>
          <c:x val="0.353915057125527"/>
          <c:y val="0.100291008136412"/>
        </c:manualLayout>
      </c:layout>
      <c:overlay val="0"/>
    </c:title>
    <c:autoTitleDeleted val="0"/>
    <c:plotArea>
      <c:layout/>
      <c:pieChart>
        <c:varyColors val="1"/>
        <c:ser>
          <c:idx val="0"/>
          <c:order val="0"/>
          <c:dPt>
            <c:idx val="2"/>
            <c:bubble3D val="0"/>
            <c:spPr>
              <a:solidFill>
                <a:srgbClr val="008000"/>
              </a:solidFill>
            </c:spPr>
          </c:dPt>
          <c:dPt>
            <c:idx val="3"/>
            <c:bubble3D val="0"/>
            <c:spPr>
              <a:solidFill>
                <a:schemeClr val="accent3">
                  <a:lumMod val="75000"/>
                </a:schemeClr>
              </a:solidFill>
            </c:spPr>
          </c:dPt>
          <c:dPt>
            <c:idx val="4"/>
            <c:bubble3D val="0"/>
            <c:spPr>
              <a:solidFill>
                <a:srgbClr val="C3D69B"/>
              </a:solidFill>
            </c:spPr>
          </c:dPt>
          <c:dLbls>
            <c:dLbl>
              <c:idx val="1"/>
              <c:layout>
                <c:manualLayout>
                  <c:x val="-0.234419849994179"/>
                  <c:y val="-0.00935860149142202"/>
                </c:manualLayout>
              </c:layout>
              <c:tx>
                <c:rich>
                  <a:bodyPr/>
                  <a:lstStyle/>
                  <a:p>
                    <a:r>
                      <a:rPr lang="en-US" dirty="0" smtClean="0"/>
                      <a:t>Giochi</a:t>
                    </a:r>
                    <a:r>
                      <a:rPr lang="en-US" dirty="0"/>
                      <a:t>
50%</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60998507545768"/>
                  <c:y val="-0.125760309044691"/>
                </c:manualLayout>
              </c:layout>
              <c:tx>
                <c:rich>
                  <a:bodyPr/>
                  <a:lstStyle/>
                  <a:p>
                    <a:r>
                      <a:rPr lang="en-US" smtClean="0"/>
                      <a:t>Collettivo </a:t>
                    </a:r>
                    <a:r>
                      <a:rPr lang="en-US" dirty="0"/>
                      <a:t>- movimento di gioco
30%</a:t>
                    </a:r>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tx>
                <c:rich>
                  <a:bodyPr/>
                  <a:lstStyle/>
                  <a:p>
                    <a:r>
                      <a:rPr lang="en-US" dirty="0"/>
                      <a:t>Ridotto - </a:t>
                    </a:r>
                    <a:r>
                      <a:rPr lang="en-US" dirty="0" smtClean="0"/>
                      <a:t>tattica</a:t>
                    </a:r>
                    <a:r>
                      <a:rPr lang="en-US" dirty="0"/>
                      <a:t>
5%</a:t>
                    </a:r>
                  </a:p>
                </c:rich>
              </c:tx>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27891880505341"/>
                  <c:y val="0.213553800831513"/>
                </c:manualLayout>
              </c:layout>
              <c:tx>
                <c:rich>
                  <a:bodyPr/>
                  <a:lstStyle/>
                  <a:p>
                    <a:r>
                      <a:rPr lang="en-US" dirty="0"/>
                      <a:t>Ridotto - </a:t>
                    </a:r>
                    <a:r>
                      <a:rPr lang="en-US" dirty="0" smtClean="0"/>
                      <a:t>tecnica</a:t>
                    </a:r>
                    <a:r>
                      <a:rPr lang="en-US" dirty="0"/>
                      <a:t>
15%</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latin typeface="DIN Next LT Pro Condensed" charset="0"/>
                    <a:ea typeface="DIN Next LT Pro Condensed" charset="0"/>
                    <a:cs typeface="DIN Next LT Pro Condensed" charset="0"/>
                  </a:defRPr>
                </a:pPr>
                <a:endParaRPr lang="it-I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Sheet1!$A$3:$A$7</c:f>
              <c:strCache>
                <c:ptCount val="5"/>
                <c:pt idx="0">
                  <c:v>6-8 anni</c:v>
                </c:pt>
                <c:pt idx="1">
                  <c:v>fun games</c:v>
                </c:pt>
                <c:pt idx="2">
                  <c:v>Colletivo - movimento di gioco</c:v>
                </c:pt>
                <c:pt idx="3">
                  <c:v>Ridotto - tatical</c:v>
                </c:pt>
                <c:pt idx="4">
                  <c:v>Ridotto - technical</c:v>
                </c:pt>
              </c:strCache>
            </c:strRef>
          </c:cat>
          <c:val>
            <c:numRef>
              <c:f>Sheet1!$B$3:$B$7</c:f>
              <c:numCache>
                <c:formatCode>General</c:formatCode>
                <c:ptCount val="5"/>
                <c:pt idx="1">
                  <c:v>50.0</c:v>
                </c:pt>
                <c:pt idx="2">
                  <c:v>30.0</c:v>
                </c:pt>
                <c:pt idx="3">
                  <c:v>5.0</c:v>
                </c:pt>
                <c:pt idx="4">
                  <c:v>15.0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it-IT" sz="1600" b="1" i="0" noProof="0">
                <a:latin typeface="DIN Next LT Pro Bold Condensed" charset="0"/>
                <a:ea typeface="DIN Next LT Pro Bold Condensed" charset="0"/>
                <a:cs typeface="DIN Next LT Pro Bold Condensed" charset="0"/>
              </a:defRPr>
            </a:pPr>
            <a:r>
              <a:rPr lang="it-IT" sz="1600" b="1" i="0" noProof="0" dirty="0">
                <a:latin typeface="DIN Next LT Pro Bold Condensed" charset="0"/>
                <a:ea typeface="DIN Next LT Pro Bold Condensed" charset="0"/>
                <a:cs typeface="DIN Next LT Pro Bold Condensed" charset="0"/>
              </a:rPr>
              <a:t>8 - 10 anni</a:t>
            </a:r>
          </a:p>
        </c:rich>
      </c:tx>
      <c:layout>
        <c:manualLayout>
          <c:xMode val="edge"/>
          <c:yMode val="edge"/>
          <c:x val="0.362085119458395"/>
          <c:y val="0.109466815634485"/>
        </c:manualLayout>
      </c:layout>
      <c:overlay val="0"/>
    </c:title>
    <c:autoTitleDeleted val="0"/>
    <c:plotArea>
      <c:layout/>
      <c:pieChart>
        <c:varyColors val="1"/>
        <c:ser>
          <c:idx val="0"/>
          <c:order val="0"/>
          <c:dPt>
            <c:idx val="2"/>
            <c:bubble3D val="0"/>
            <c:spPr>
              <a:solidFill>
                <a:srgbClr val="008000"/>
              </a:solidFill>
            </c:spPr>
          </c:dPt>
          <c:dPt>
            <c:idx val="3"/>
            <c:bubble3D val="0"/>
            <c:spPr>
              <a:solidFill>
                <a:srgbClr val="77933C"/>
              </a:solidFill>
            </c:spPr>
          </c:dPt>
          <c:dPt>
            <c:idx val="4"/>
            <c:bubble3D val="0"/>
            <c:spPr>
              <a:solidFill>
                <a:schemeClr val="accent3">
                  <a:lumMod val="60000"/>
                  <a:lumOff val="40000"/>
                </a:schemeClr>
              </a:solidFill>
            </c:spPr>
          </c:dPt>
          <c:dLbls>
            <c:dLbl>
              <c:idx val="1"/>
              <c:layout/>
              <c:tx>
                <c:rich>
                  <a:bodyPr/>
                  <a:lstStyle/>
                  <a:p>
                    <a:r>
                      <a:rPr lang="it-IT" smtClean="0"/>
                      <a:t>Giochi</a:t>
                    </a:r>
                    <a:r>
                      <a:rPr lang="it-IT" baseline="0" smtClean="0"/>
                      <a:t> </a:t>
                    </a:r>
                  </a:p>
                  <a:p>
                    <a:r>
                      <a:rPr lang="it-IT" smtClean="0"/>
                      <a:t>35</a:t>
                    </a:r>
                    <a:r>
                      <a:rPr lang="it-IT"/>
                      <a:t>%</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0835895025678051"/>
                  <c:y val="-0.115617629403278"/>
                </c:manualLayout>
              </c:layout>
              <c:tx>
                <c:rich>
                  <a:bodyPr/>
                  <a:lstStyle/>
                  <a:p>
                    <a:r>
                      <a:rPr lang="en-US" dirty="0" smtClean="0"/>
                      <a:t>Collettivo – </a:t>
                    </a:r>
                  </a:p>
                  <a:p>
                    <a:r>
                      <a:rPr lang="en-US" dirty="0" smtClean="0"/>
                      <a:t>movimento </a:t>
                    </a:r>
                    <a:r>
                      <a:rPr lang="en-US" dirty="0"/>
                      <a:t>di gioco
35%</a:t>
                    </a:r>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7021902136796"/>
                  <c:y val="0.0430243975465958"/>
                </c:manualLayout>
              </c:layout>
              <c:tx>
                <c:rich>
                  <a:bodyPr/>
                  <a:lstStyle/>
                  <a:p>
                    <a:r>
                      <a:rPr lang="en-US" dirty="0"/>
                      <a:t>Ridotto </a:t>
                    </a:r>
                    <a:r>
                      <a:rPr lang="en-US" dirty="0" smtClean="0"/>
                      <a:t>– </a:t>
                    </a:r>
                  </a:p>
                  <a:p>
                    <a:r>
                      <a:rPr lang="en-US" dirty="0" smtClean="0"/>
                      <a:t>tattica</a:t>
                    </a:r>
                    <a:r>
                      <a:rPr lang="en-US" dirty="0"/>
                      <a:t>
15%</a:t>
                    </a:r>
                  </a:p>
                </c:rich>
              </c:tx>
              <c:showLegendKey val="0"/>
              <c:showVal val="0"/>
              <c:showCatName val="1"/>
              <c:showSerName val="0"/>
              <c:showPercent val="1"/>
              <c:showBubbleSize val="0"/>
              <c:extLst>
                <c:ext xmlns:c15="http://schemas.microsoft.com/office/drawing/2012/chart" uri="{CE6537A1-D6FC-4f65-9D91-7224C49458BB}">
                  <c15:layout/>
                </c:ext>
              </c:extLst>
            </c:dLbl>
            <c:dLbl>
              <c:idx val="4"/>
              <c:layout/>
              <c:tx>
                <c:rich>
                  <a:bodyPr/>
                  <a:lstStyle/>
                  <a:p>
                    <a:r>
                      <a:rPr lang="en-US" dirty="0"/>
                      <a:t>Ridotto </a:t>
                    </a:r>
                    <a:r>
                      <a:rPr lang="en-US"/>
                      <a:t>- </a:t>
                    </a:r>
                    <a:r>
                      <a:rPr lang="en-US" smtClean="0"/>
                      <a:t>tecnica</a:t>
                    </a:r>
                    <a:r>
                      <a:rPr lang="en-US" dirty="0"/>
                      <a:t>
15%</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latin typeface="DIN Next LT Pro Condensed" charset="0"/>
                    <a:ea typeface="DIN Next LT Pro Condensed" charset="0"/>
                    <a:cs typeface="DIN Next LT Pro Condensed" charset="0"/>
                  </a:defRPr>
                </a:pPr>
                <a:endParaRPr lang="it-I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Sheet1!$A$9:$A$13</c:f>
              <c:strCache>
                <c:ptCount val="5"/>
                <c:pt idx="0">
                  <c:v>8-10 anni</c:v>
                </c:pt>
                <c:pt idx="1">
                  <c:v>fun games</c:v>
                </c:pt>
                <c:pt idx="2">
                  <c:v>Colletivo - movimento di gioco</c:v>
                </c:pt>
                <c:pt idx="3">
                  <c:v>Ridotto - tatical</c:v>
                </c:pt>
                <c:pt idx="4">
                  <c:v>Ridotto - technical</c:v>
                </c:pt>
              </c:strCache>
            </c:strRef>
          </c:cat>
          <c:val>
            <c:numRef>
              <c:f>Sheet1!$B$9:$B$13</c:f>
              <c:numCache>
                <c:formatCode>General</c:formatCode>
                <c:ptCount val="5"/>
                <c:pt idx="1">
                  <c:v>35.0</c:v>
                </c:pt>
                <c:pt idx="2">
                  <c:v>35.0</c:v>
                </c:pt>
                <c:pt idx="3">
                  <c:v>15.0</c:v>
                </c:pt>
                <c:pt idx="4">
                  <c:v>15.0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a:latin typeface="DIN Next LT Pro Bold Condensed" charset="0"/>
                <a:ea typeface="DIN Next LT Pro Bold Condensed" charset="0"/>
                <a:cs typeface="DIN Next LT Pro Bold Condensed" charset="0"/>
              </a:defRPr>
            </a:pPr>
            <a:r>
              <a:rPr lang="en-US" sz="1600" b="1" i="0">
                <a:latin typeface="DIN Next LT Pro Bold Condensed" charset="0"/>
                <a:ea typeface="DIN Next LT Pro Bold Condensed" charset="0"/>
                <a:cs typeface="DIN Next LT Pro Bold Condensed" charset="0"/>
              </a:rPr>
              <a:t>10 - 12 anni</a:t>
            </a:r>
          </a:p>
        </c:rich>
      </c:tx>
      <c:layout>
        <c:manualLayout>
          <c:xMode val="edge"/>
          <c:yMode val="edge"/>
          <c:x val="0.351737691145053"/>
          <c:y val="0.119861600371391"/>
        </c:manualLayout>
      </c:layout>
      <c:overlay val="0"/>
    </c:title>
    <c:autoTitleDeleted val="0"/>
    <c:plotArea>
      <c:layout/>
      <c:pieChart>
        <c:varyColors val="1"/>
        <c:ser>
          <c:idx val="0"/>
          <c:order val="0"/>
          <c:dPt>
            <c:idx val="2"/>
            <c:bubble3D val="0"/>
            <c:spPr>
              <a:solidFill>
                <a:srgbClr val="008000"/>
              </a:solidFill>
            </c:spPr>
          </c:dPt>
          <c:dPt>
            <c:idx val="3"/>
            <c:bubble3D val="0"/>
            <c:spPr>
              <a:solidFill>
                <a:srgbClr val="77933C"/>
              </a:solidFill>
            </c:spPr>
          </c:dPt>
          <c:dPt>
            <c:idx val="4"/>
            <c:bubble3D val="0"/>
            <c:spPr>
              <a:solidFill>
                <a:srgbClr val="C3D69B"/>
              </a:solidFill>
            </c:spPr>
          </c:dPt>
          <c:dLbls>
            <c:dLbl>
              <c:idx val="1"/>
              <c:layout/>
              <c:tx>
                <c:rich>
                  <a:bodyPr/>
                  <a:lstStyle/>
                  <a:p>
                    <a:r>
                      <a:rPr lang="en-US" smtClean="0"/>
                      <a:t>Giochi</a:t>
                    </a:r>
                    <a:r>
                      <a:rPr lang="en-US" baseline="0" smtClean="0"/>
                      <a:t> </a:t>
                    </a:r>
                    <a:r>
                      <a:rPr lang="en-US" smtClean="0"/>
                      <a:t>20</a:t>
                    </a:r>
                    <a:r>
                      <a:rPr lang="en-US"/>
                      <a:t>%</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25841991185538"/>
                  <c:y val="-0.113899686997161"/>
                </c:manualLayout>
              </c:layout>
              <c:tx>
                <c:rich>
                  <a:bodyPr wrap="square" lIns="38100" tIns="19050" rIns="38100" bIns="19050" anchor="ctr">
                    <a:spAutoFit/>
                  </a:bodyPr>
                  <a:lstStyle/>
                  <a:p>
                    <a:pPr>
                      <a:defRPr sz="1200">
                        <a:latin typeface="DIN Next LT Pro Condensed" charset="0"/>
                        <a:ea typeface="DIN Next LT Pro Condensed" charset="0"/>
                        <a:cs typeface="DIN Next LT Pro Condensed" charset="0"/>
                      </a:defRPr>
                    </a:pPr>
                    <a:r>
                      <a:rPr lang="en-US" sz="1200" dirty="0" err="1" smtClean="0"/>
                      <a:t>Collettivo</a:t>
                    </a:r>
                    <a:r>
                      <a:rPr lang="en-US" sz="1200" dirty="0" smtClean="0"/>
                      <a:t> </a:t>
                    </a:r>
                    <a:r>
                      <a:rPr lang="en-US" sz="1200" dirty="0"/>
                      <a:t>- movimento di gioco
40%</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Lst>
            </c:dLbl>
            <c:dLbl>
              <c:idx val="3"/>
              <c:layout/>
              <c:tx>
                <c:rich>
                  <a:bodyPr/>
                  <a:lstStyle/>
                  <a:p>
                    <a:r>
                      <a:rPr lang="en-US" dirty="0"/>
                      <a:t>Ridotto </a:t>
                    </a:r>
                    <a:r>
                      <a:rPr lang="en-US"/>
                      <a:t>- </a:t>
                    </a:r>
                    <a:r>
                      <a:rPr lang="en-US" smtClean="0"/>
                      <a:t>tattica</a:t>
                    </a:r>
                    <a:r>
                      <a:rPr lang="en-US" dirty="0"/>
                      <a:t>
20%</a:t>
                    </a:r>
                  </a:p>
                </c:rich>
              </c:tx>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39092597232491"/>
                  <c:y val="0.205306252452046"/>
                </c:manualLayout>
              </c:layout>
              <c:tx>
                <c:rich>
                  <a:bodyPr/>
                  <a:lstStyle/>
                  <a:p>
                    <a:r>
                      <a:rPr lang="en-US" dirty="0"/>
                      <a:t>Ridotto </a:t>
                    </a:r>
                    <a:r>
                      <a:rPr lang="en-US"/>
                      <a:t>- </a:t>
                    </a:r>
                    <a:r>
                      <a:rPr lang="en-US" smtClean="0"/>
                      <a:t>tecnica</a:t>
                    </a:r>
                    <a:r>
                      <a:rPr lang="en-US"/>
                      <a:t>
20%</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latin typeface="DIN Next LT Pro Condensed" charset="0"/>
                    <a:ea typeface="DIN Next LT Pro Condensed" charset="0"/>
                    <a:cs typeface="DIN Next LT Pro Condensed" charset="0"/>
                  </a:defRPr>
                </a:pPr>
                <a:endParaRPr lang="it-I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Sheet1!$A$15:$A$19</c:f>
              <c:strCache>
                <c:ptCount val="5"/>
                <c:pt idx="0">
                  <c:v>10-12 anni</c:v>
                </c:pt>
                <c:pt idx="1">
                  <c:v>fun games</c:v>
                </c:pt>
                <c:pt idx="2">
                  <c:v>Colletivo - movimento di gioco</c:v>
                </c:pt>
                <c:pt idx="3">
                  <c:v>Ridotto - tatical</c:v>
                </c:pt>
                <c:pt idx="4">
                  <c:v>Ridotto - technical</c:v>
                </c:pt>
              </c:strCache>
            </c:strRef>
          </c:cat>
          <c:val>
            <c:numRef>
              <c:f>Sheet1!$B$15:$B$19</c:f>
              <c:numCache>
                <c:formatCode>General</c:formatCode>
                <c:ptCount val="5"/>
                <c:pt idx="1">
                  <c:v>20.0</c:v>
                </c:pt>
                <c:pt idx="2">
                  <c:v>40.0</c:v>
                </c:pt>
                <c:pt idx="3">
                  <c:v>20.0</c:v>
                </c:pt>
                <c:pt idx="4">
                  <c:v>20.0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Pt>
            <c:idx val="2"/>
            <c:bubble3D val="0"/>
            <c:spPr>
              <a:solidFill>
                <a:srgbClr val="008000"/>
              </a:solidFill>
            </c:spPr>
          </c:dPt>
          <c:dPt>
            <c:idx val="3"/>
            <c:bubble3D val="0"/>
            <c:spPr>
              <a:solidFill>
                <a:srgbClr val="A9D18E"/>
              </a:solidFill>
            </c:spPr>
          </c:dPt>
          <c:dPt>
            <c:idx val="4"/>
            <c:bubble3D val="0"/>
            <c:spPr>
              <a:solidFill>
                <a:srgbClr val="70AD47"/>
              </a:solidFill>
            </c:spPr>
          </c:dPt>
          <c:dPt>
            <c:idx val="5"/>
            <c:bubble3D val="0"/>
            <c:spPr>
              <a:solidFill>
                <a:schemeClr val="accent1"/>
              </a:solidFill>
            </c:spPr>
          </c:dPt>
          <c:dLbls>
            <c:dLbl>
              <c:idx val="1"/>
              <c:layout>
                <c:manualLayout>
                  <c:x val="-0.0219633232776998"/>
                  <c:y val="0.116405293101203"/>
                </c:manualLayout>
              </c:layout>
              <c:tx>
                <c:rich>
                  <a:bodyPr/>
                  <a:lstStyle/>
                  <a:p>
                    <a:r>
                      <a:rPr lang="en-US" dirty="0" err="1" smtClean="0"/>
                      <a:t>Giochi</a:t>
                    </a:r>
                    <a:r>
                      <a:rPr lang="en-US" dirty="0" smtClean="0"/>
                      <a:t> </a:t>
                    </a:r>
                  </a:p>
                  <a:p>
                    <a:r>
                      <a:rPr lang="en-US" dirty="0" smtClean="0"/>
                      <a:t>5%</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tx>
                <c:rich>
                  <a:bodyPr/>
                  <a:lstStyle/>
                  <a:p>
                    <a:r>
                      <a:rPr lang="en-US" dirty="0" err="1"/>
                      <a:t>Colletivo</a:t>
                    </a:r>
                    <a:r>
                      <a:rPr lang="en-US"/>
                      <a:t> - movimento </a:t>
                    </a:r>
                    <a:r>
                      <a:rPr lang="en-US" smtClean="0"/>
                      <a:t>del gioco</a:t>
                    </a:r>
                    <a:r>
                      <a:rPr lang="en-US" baseline="0" smtClean="0"/>
                      <a:t> </a:t>
                    </a:r>
                    <a:r>
                      <a:rPr lang="en-US" smtClean="0"/>
                      <a:t>35%</a:t>
                    </a:r>
                    <a:endParaRPr lang="en-US"/>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a:t>Ridotto </a:t>
                    </a:r>
                    <a:r>
                      <a:rPr lang="en-US" smtClean="0"/>
                      <a:t>– tattica</a:t>
                    </a:r>
                  </a:p>
                  <a:p>
                    <a:r>
                      <a:rPr lang="en-US" baseline="0" smtClean="0"/>
                      <a:t> </a:t>
                    </a:r>
                    <a:r>
                      <a:rPr lang="en-US" smtClean="0"/>
                      <a:t>25%</a:t>
                    </a:r>
                    <a:endParaRPr 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4"/>
              <c:layout/>
              <c:tx>
                <c:rich>
                  <a:bodyPr/>
                  <a:lstStyle/>
                  <a:p>
                    <a:r>
                      <a:rPr lang="it-IT" dirty="0" smtClean="0"/>
                      <a:t>Gruppo</a:t>
                    </a:r>
                  </a:p>
                  <a:p>
                    <a:r>
                      <a:rPr lang="it-IT" dirty="0" smtClean="0"/>
                      <a:t> 15%</a:t>
                    </a:r>
                    <a:endParaRPr lang="it-IT" dirty="0"/>
                  </a:p>
                </c:rich>
              </c:tx>
              <c:showLegendKey val="0"/>
              <c:showVal val="1"/>
              <c:showCatName val="1"/>
              <c:showSerName val="0"/>
              <c:showPercent val="0"/>
              <c:showBubbleSize val="0"/>
              <c:extLst>
                <c:ext xmlns:c15="http://schemas.microsoft.com/office/drawing/2012/chart" uri="{CE6537A1-D6FC-4f65-9D91-7224C49458BB}">
                  <c15:layout/>
                </c:ext>
              </c:extLst>
            </c:dLbl>
            <c:dLbl>
              <c:idx val="5"/>
              <c:layout/>
              <c:tx>
                <c:rich>
                  <a:bodyPr/>
                  <a:lstStyle/>
                  <a:p>
                    <a:r>
                      <a:rPr lang="en-US" smtClean="0"/>
                      <a:t>Reparti </a:t>
                    </a:r>
                    <a:r>
                      <a:rPr lang="en-US"/>
                      <a:t>-</a:t>
                    </a:r>
                    <a:r>
                      <a:rPr lang="en-US" smtClean="0"/>
                      <a:t>1°fase 20%</a:t>
                    </a:r>
                    <a:endParaRPr lang="en-US"/>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latin typeface="DIN Next LT Pro Condensed" charset="0"/>
                    <a:ea typeface="DIN Next LT Pro Condensed" charset="0"/>
                    <a:cs typeface="DIN Next LT Pro Condensed" charset="0"/>
                  </a:defRPr>
                </a:pPr>
                <a:endParaRPr lang="it-IT"/>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Sheet1!$A$21:$A$26</c:f>
              <c:strCache>
                <c:ptCount val="6"/>
                <c:pt idx="0">
                  <c:v>13 -15 anni</c:v>
                </c:pt>
                <c:pt idx="1">
                  <c:v>fun games</c:v>
                </c:pt>
                <c:pt idx="2">
                  <c:v>Colletivo - movimento di gioco</c:v>
                </c:pt>
                <c:pt idx="3">
                  <c:v>Ridotto - tatical</c:v>
                </c:pt>
                <c:pt idx="4">
                  <c:v>Gruppo</c:v>
                </c:pt>
                <c:pt idx="5">
                  <c:v>Riparti -1st fase</c:v>
                </c:pt>
              </c:strCache>
            </c:strRef>
          </c:cat>
          <c:val>
            <c:numRef>
              <c:f>Sheet1!$B$21:$B$26</c:f>
              <c:numCache>
                <c:formatCode>General</c:formatCode>
                <c:ptCount val="6"/>
                <c:pt idx="1">
                  <c:v>5.0</c:v>
                </c:pt>
                <c:pt idx="2">
                  <c:v>35.0</c:v>
                </c:pt>
                <c:pt idx="3">
                  <c:v>25.0</c:v>
                </c:pt>
                <c:pt idx="4">
                  <c:v>15.0</c:v>
                </c:pt>
                <c:pt idx="5">
                  <c:v>20.0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2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b="1" i="0">
                <a:latin typeface="DIN Next LT Pro Bold Condensed" charset="0"/>
                <a:ea typeface="DIN Next LT Pro Bold Condensed" charset="0"/>
                <a:cs typeface="DIN Next LT Pro Bold Condensed" charset="0"/>
              </a:defRPr>
            </a:pPr>
            <a:r>
              <a:rPr lang="en-US" sz="1600" b="1" i="0">
                <a:latin typeface="DIN Next LT Pro Bold Condensed" charset="0"/>
                <a:ea typeface="DIN Next LT Pro Bold Condensed" charset="0"/>
                <a:cs typeface="DIN Next LT Pro Bold Condensed" charset="0"/>
              </a:rPr>
              <a:t>15 - 18 anni</a:t>
            </a:r>
          </a:p>
        </c:rich>
      </c:tx>
      <c:layout>
        <c:manualLayout>
          <c:xMode val="edge"/>
          <c:yMode val="edge"/>
          <c:x val="0.132572860704212"/>
          <c:y val="0.0301139290556141"/>
        </c:manualLayout>
      </c:layout>
      <c:overlay val="0"/>
    </c:title>
    <c:autoTitleDeleted val="0"/>
    <c:plotArea>
      <c:layout/>
      <c:pieChart>
        <c:varyColors val="1"/>
        <c:ser>
          <c:idx val="0"/>
          <c:order val="0"/>
          <c:dPt>
            <c:idx val="3"/>
            <c:bubble3D val="0"/>
            <c:spPr>
              <a:solidFill>
                <a:srgbClr val="008000"/>
              </a:solidFill>
            </c:spPr>
          </c:dPt>
          <c:dPt>
            <c:idx val="4"/>
            <c:bubble3D val="0"/>
            <c:spPr>
              <a:solidFill>
                <a:schemeClr val="accent3">
                  <a:lumMod val="50000"/>
                </a:schemeClr>
              </a:solidFill>
            </c:spPr>
          </c:dPt>
          <c:dPt>
            <c:idx val="5"/>
            <c:bubble3D val="0"/>
            <c:spPr>
              <a:solidFill>
                <a:schemeClr val="accent1"/>
              </a:solidFill>
            </c:spPr>
          </c:dPt>
          <c:dLbls>
            <c:dLbl>
              <c:idx val="1"/>
              <c:layout/>
              <c:tx>
                <c:rich>
                  <a:bodyPr/>
                  <a:lstStyle/>
                  <a:p>
                    <a:r>
                      <a:rPr lang="en-US" dirty="0" smtClean="0"/>
                      <a:t>Giochi</a:t>
                    </a:r>
                    <a:r>
                      <a:rPr lang="en-US" dirty="0"/>
                      <a:t>
5%</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97282616602746"/>
                  <c:y val="0.0470355267299652"/>
                </c:manualLayout>
              </c:layout>
              <c:tx>
                <c:rich>
                  <a:bodyPr/>
                  <a:lstStyle/>
                  <a:p>
                    <a:r>
                      <a:rPr lang="en-US" dirty="0" smtClean="0"/>
                      <a:t>Collettivo - movimento del</a:t>
                    </a:r>
                    <a:r>
                      <a:rPr lang="en-US" baseline="0" dirty="0" smtClean="0"/>
                      <a:t> </a:t>
                    </a:r>
                    <a:r>
                      <a:rPr lang="en-US" dirty="0" smtClean="0"/>
                      <a:t>gioco
35%</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00593506441750972"/>
                  <c:y val="-0.10561630704826"/>
                </c:manualLayout>
              </c:layout>
              <c:tx>
                <c:rich>
                  <a:bodyPr/>
                  <a:lstStyle/>
                  <a:p>
                    <a:r>
                      <a:rPr lang="en-US"/>
                      <a:t>Ridotto </a:t>
                    </a:r>
                    <a:r>
                      <a:rPr lang="en-US" smtClean="0"/>
                      <a:t>tattico/tecnico</a:t>
                    </a:r>
                    <a:r>
                      <a:rPr lang="en-US" dirty="0"/>
                      <a:t>
20%</a:t>
                    </a:r>
                  </a:p>
                </c:rich>
              </c:tx>
              <c:showLegendKey val="0"/>
              <c:showVal val="0"/>
              <c:showCatName val="1"/>
              <c:showSerName val="0"/>
              <c:showPercent val="1"/>
              <c:showBubbleSize val="0"/>
              <c:extLst>
                <c:ext xmlns:c15="http://schemas.microsoft.com/office/drawing/2012/chart" uri="{CE6537A1-D6FC-4f65-9D91-7224C49458BB}">
                  <c15:layout/>
                </c:ext>
              </c:extLst>
            </c:dLbl>
            <c:dLbl>
              <c:idx val="5"/>
              <c:layout/>
              <c:tx>
                <c:rich>
                  <a:bodyPr/>
                  <a:lstStyle/>
                  <a:p>
                    <a:r>
                      <a:rPr lang="it-IT" smtClean="0"/>
                      <a:t>Reparti – 1° </a:t>
                    </a:r>
                    <a:r>
                      <a:rPr lang="it-IT"/>
                      <a:t>fase
25%</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latin typeface="DIN Next LT Pro Condensed" charset="0"/>
                    <a:ea typeface="DIN Next LT Pro Condensed" charset="0"/>
                    <a:cs typeface="DIN Next LT Pro Condensed" charset="0"/>
                  </a:defRPr>
                </a:pPr>
                <a:endParaRPr lang="it-IT"/>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Sheet1!$A$29:$A$34</c:f>
              <c:strCache>
                <c:ptCount val="6"/>
                <c:pt idx="0">
                  <c:v>16-18 anni </c:v>
                </c:pt>
                <c:pt idx="1">
                  <c:v>fun games</c:v>
                </c:pt>
                <c:pt idx="2">
                  <c:v>Colletivo - movimento di gioco</c:v>
                </c:pt>
                <c:pt idx="3">
                  <c:v>Ridotto - tatical</c:v>
                </c:pt>
                <c:pt idx="4">
                  <c:v>Gruppo</c:v>
                </c:pt>
                <c:pt idx="5">
                  <c:v>Riparti - 1st fase</c:v>
                </c:pt>
              </c:strCache>
            </c:strRef>
          </c:cat>
          <c:val>
            <c:numRef>
              <c:f>Sheet1!$B$29:$B$34</c:f>
              <c:numCache>
                <c:formatCode>General</c:formatCode>
                <c:ptCount val="6"/>
                <c:pt idx="1">
                  <c:v>5.0</c:v>
                </c:pt>
                <c:pt idx="2">
                  <c:v>35.0</c:v>
                </c:pt>
                <c:pt idx="3">
                  <c:v>20.0</c:v>
                </c:pt>
                <c:pt idx="4">
                  <c:v>15.0</c:v>
                </c:pt>
                <c:pt idx="5">
                  <c:v>25.0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b="1" i="0">
                <a:latin typeface="DIN Next LT Pro Bold Condensed" charset="0"/>
                <a:ea typeface="DIN Next LT Pro Bold Condensed" charset="0"/>
                <a:cs typeface="DIN Next LT Pro Bold Condensed" charset="0"/>
              </a:defRPr>
            </a:pPr>
            <a:r>
              <a:rPr lang="en-US" sz="2400" b="1" i="0">
                <a:latin typeface="DIN Next LT Pro Bold Condensed" charset="0"/>
                <a:ea typeface="DIN Next LT Pro Bold Condensed" charset="0"/>
                <a:cs typeface="DIN Next LT Pro Bold Condensed" charset="0"/>
              </a:rPr>
              <a:t>15 - 18 anni</a:t>
            </a:r>
          </a:p>
        </c:rich>
      </c:tx>
      <c:layout>
        <c:manualLayout>
          <c:xMode val="edge"/>
          <c:yMode val="edge"/>
          <c:x val="0.360648380117936"/>
          <c:y val="0.0"/>
        </c:manualLayout>
      </c:layout>
      <c:overlay val="0"/>
      <c:spPr>
        <a:ln>
          <a:solidFill>
            <a:schemeClr val="accent2"/>
          </a:solidFill>
        </a:ln>
      </c:spPr>
    </c:title>
    <c:autoTitleDeleted val="0"/>
    <c:plotArea>
      <c:layout/>
      <c:pieChart>
        <c:varyColors val="1"/>
        <c:ser>
          <c:idx val="0"/>
          <c:order val="0"/>
          <c:dPt>
            <c:idx val="3"/>
            <c:bubble3D val="0"/>
            <c:spPr>
              <a:solidFill>
                <a:srgbClr val="008000"/>
              </a:solidFill>
            </c:spPr>
          </c:dPt>
          <c:dPt>
            <c:idx val="4"/>
            <c:bubble3D val="0"/>
            <c:spPr>
              <a:solidFill>
                <a:schemeClr val="accent3">
                  <a:lumMod val="50000"/>
                </a:schemeClr>
              </a:solidFill>
            </c:spPr>
          </c:dPt>
          <c:dPt>
            <c:idx val="5"/>
            <c:bubble3D val="0"/>
            <c:spPr>
              <a:solidFill>
                <a:schemeClr val="accent1"/>
              </a:solidFill>
            </c:spPr>
          </c:dPt>
          <c:dLbls>
            <c:dLbl>
              <c:idx val="1"/>
              <c:layout>
                <c:manualLayout>
                  <c:x val="-0.0354894281816079"/>
                  <c:y val="0.14197972852466"/>
                </c:manualLayout>
              </c:layout>
              <c:tx>
                <c:rich>
                  <a:bodyPr/>
                  <a:lstStyle/>
                  <a:p>
                    <a:pPr>
                      <a:defRPr lang="it-IT" sz="1400" noProof="0">
                        <a:latin typeface="DIN Next LT Pro Condensed" charset="0"/>
                        <a:ea typeface="DIN Next LT Pro Condensed" charset="0"/>
                        <a:cs typeface="DIN Next LT Pro Condensed" charset="0"/>
                      </a:defRPr>
                    </a:pPr>
                    <a:r>
                      <a:rPr lang="en-US" sz="1400" baseline="0" noProof="0" dirty="0" err="1" smtClean="0">
                        <a:latin typeface="DIN Next LT Pro Condensed" charset="0"/>
                        <a:ea typeface="DIN Next LT Pro Condensed" charset="0"/>
                        <a:cs typeface="DIN Next LT Pro Condensed" charset="0"/>
                      </a:rPr>
                      <a:t>Giochi</a:t>
                    </a:r>
                    <a:r>
                      <a:rPr lang="en-US" sz="1400" baseline="0" noProof="0" dirty="0">
                        <a:latin typeface="DIN Next LT Pro Condensed" charset="0"/>
                        <a:ea typeface="DIN Next LT Pro Condensed" charset="0"/>
                        <a:cs typeface="DIN Next LT Pro Condensed" charset="0"/>
                      </a:rPr>
                      <a:t>
</a:t>
                    </a:r>
                    <a:r>
                      <a:rPr lang="en-US" sz="1400" baseline="0" noProof="0" dirty="0" smtClean="0">
                        <a:latin typeface="DIN Next LT Pro Condensed" charset="0"/>
                        <a:ea typeface="DIN Next LT Pro Condensed" charset="0"/>
                        <a:cs typeface="DIN Next LT Pro Condensed" charset="0"/>
                      </a:rPr>
                      <a:t>5%</a:t>
                    </a:r>
                    <a:endParaRPr lang="en-US" sz="1400" baseline="0" noProof="0" dirty="0">
                      <a:latin typeface="DIN Next LT Pro Condensed" charset="0"/>
                      <a:ea typeface="DIN Next LT Pro Condensed" charset="0"/>
                      <a:cs typeface="DIN Next LT Pro Condensed" charset="0"/>
                    </a:endParaRPr>
                  </a:p>
                </c:rich>
              </c:tx>
              <c:spPr/>
              <c:showLegendKey val="0"/>
              <c:showVal val="0"/>
              <c:showCatName val="1"/>
              <c:showSerName val="0"/>
              <c:showPercent val="1"/>
              <c:showBubbleSize val="0"/>
              <c:extLst>
                <c:ext xmlns:c15="http://schemas.microsoft.com/office/drawing/2012/chart" uri="{CE6537A1-D6FC-4f65-9D91-7224C49458BB}"/>
              </c:extLst>
            </c:dLbl>
            <c:dLbl>
              <c:idx val="2"/>
              <c:tx>
                <c:rich>
                  <a:bodyPr/>
                  <a:lstStyle/>
                  <a:p>
                    <a:pPr>
                      <a:defRPr lang="it-IT" sz="1400" noProof="0">
                        <a:latin typeface="DIN Next LT Pro Condensed" charset="0"/>
                        <a:ea typeface="DIN Next LT Pro Condensed" charset="0"/>
                        <a:cs typeface="DIN Next LT Pro Condensed" charset="0"/>
                      </a:defRPr>
                    </a:pPr>
                    <a:r>
                      <a:rPr lang="en-US" sz="1400" dirty="0" err="1" smtClean="0"/>
                      <a:t>Colletivo</a:t>
                    </a:r>
                    <a:r>
                      <a:rPr lang="en-US" sz="1400" dirty="0" smtClean="0"/>
                      <a:t> </a:t>
                    </a:r>
                    <a:r>
                      <a:rPr lang="en-US" sz="1400" dirty="0"/>
                      <a:t>- movimento </a:t>
                    </a:r>
                    <a:r>
                      <a:rPr lang="en-US" sz="1400" dirty="0" smtClean="0"/>
                      <a:t>del </a:t>
                    </a:r>
                    <a:r>
                      <a:rPr lang="en-US" sz="1400" dirty="0"/>
                      <a:t>gioco
35%</a:t>
                    </a:r>
                  </a:p>
                </c:rich>
              </c:tx>
              <c:spPr/>
              <c:showLegendKey val="0"/>
              <c:showVal val="0"/>
              <c:showCatName val="1"/>
              <c:showSerName val="0"/>
              <c:showPercent val="1"/>
              <c:showBubbleSize val="0"/>
              <c:extLst>
                <c:ext xmlns:c15="http://schemas.microsoft.com/office/drawing/2012/chart" uri="{CE6537A1-D6FC-4f65-9D91-7224C49458BB}"/>
              </c:extLst>
            </c:dLbl>
            <c:dLbl>
              <c:idx val="3"/>
              <c:layout>
                <c:manualLayout>
                  <c:x val="-0.00157096169860615"/>
                  <c:y val="-0.151455386646173"/>
                </c:manualLayout>
              </c:layout>
              <c:tx>
                <c:rich>
                  <a:bodyPr/>
                  <a:lstStyle/>
                  <a:p>
                    <a:pPr>
                      <a:defRPr lang="it-IT" sz="1400" noProof="0">
                        <a:latin typeface="DIN Next LT Pro Condensed" charset="0"/>
                        <a:ea typeface="DIN Next LT Pro Condensed" charset="0"/>
                        <a:cs typeface="DIN Next LT Pro Condensed" charset="0"/>
                      </a:defRPr>
                    </a:pPr>
                    <a:r>
                      <a:rPr lang="en-US" sz="1400" noProof="0" dirty="0">
                        <a:latin typeface="DIN Next LT Pro Condensed" charset="0"/>
                        <a:ea typeface="DIN Next LT Pro Condensed" charset="0"/>
                        <a:cs typeface="DIN Next LT Pro Condensed" charset="0"/>
                      </a:rPr>
                      <a:t>Ridotto </a:t>
                    </a:r>
                    <a:r>
                      <a:rPr lang="en-US" sz="1400" noProof="0" dirty="0" smtClean="0">
                        <a:latin typeface="DIN Next LT Pro Condensed" charset="0"/>
                        <a:ea typeface="DIN Next LT Pro Condensed" charset="0"/>
                        <a:cs typeface="DIN Next LT Pro Condensed" charset="0"/>
                      </a:rPr>
                      <a:t>– tattico/tecnico</a:t>
                    </a:r>
                    <a:r>
                      <a:rPr lang="en-US" sz="1400" noProof="0" dirty="0">
                        <a:latin typeface="DIN Next LT Pro Condensed" charset="0"/>
                        <a:ea typeface="DIN Next LT Pro Condensed" charset="0"/>
                        <a:cs typeface="DIN Next LT Pro Condensed" charset="0"/>
                      </a:rPr>
                      <a:t>
20%</a:t>
                    </a:r>
                  </a:p>
                </c:rich>
              </c:tx>
              <c:spPr/>
              <c:showLegendKey val="0"/>
              <c:showVal val="0"/>
              <c:showCatName val="1"/>
              <c:showSerName val="0"/>
              <c:showPercent val="1"/>
              <c:showBubbleSize val="0"/>
              <c:extLst>
                <c:ext xmlns:c15="http://schemas.microsoft.com/office/drawing/2012/chart" uri="{CE6537A1-D6FC-4f65-9D91-7224C49458BB}"/>
              </c:extLst>
            </c:dLbl>
            <c:dLbl>
              <c:idx val="4"/>
              <c:layout>
                <c:manualLayout>
                  <c:x val="0.139561918905966"/>
                  <c:y val="-0.0869835190207094"/>
                </c:manualLayout>
              </c:layout>
              <c:spPr/>
              <c:txPr>
                <a:bodyPr/>
                <a:lstStyle/>
                <a:p>
                  <a:pPr>
                    <a:defRPr lang="it-IT" sz="1400" noProof="0">
                      <a:latin typeface="DIN Next LT Pro Condensed" charset="0"/>
                      <a:ea typeface="DIN Next LT Pro Condensed" charset="0"/>
                      <a:cs typeface="DIN Next LT Pro Condensed" charset="0"/>
                    </a:defRPr>
                  </a:pPr>
                  <a:endParaRPr lang="it-IT"/>
                </a:p>
              </c:txPr>
              <c:showLegendKey val="0"/>
              <c:showVal val="0"/>
              <c:showCatName val="1"/>
              <c:showSerName val="0"/>
              <c:showPercent val="1"/>
              <c:showBubbleSize val="0"/>
              <c:extLst>
                <c:ext xmlns:c15="http://schemas.microsoft.com/office/drawing/2012/chart" uri="{CE6537A1-D6FC-4f65-9D91-7224C49458BB}"/>
              </c:extLst>
            </c:dLbl>
            <c:dLbl>
              <c:idx val="5"/>
              <c:layout>
                <c:manualLayout>
                  <c:x val="0.185454815950102"/>
                  <c:y val="0.193650931200116"/>
                </c:manualLayout>
              </c:layout>
              <c:tx>
                <c:rich>
                  <a:bodyPr/>
                  <a:lstStyle/>
                  <a:p>
                    <a:pPr>
                      <a:defRPr lang="it-IT" sz="1400" noProof="0">
                        <a:latin typeface="DIN Next LT Pro Condensed" charset="0"/>
                        <a:ea typeface="DIN Next LT Pro Condensed" charset="0"/>
                        <a:cs typeface="DIN Next LT Pro Condensed" charset="0"/>
                      </a:defRPr>
                    </a:pPr>
                    <a:r>
                      <a:rPr lang="en-US" sz="1400" noProof="0" dirty="0" smtClean="0">
                        <a:latin typeface="DIN Next LT Pro Condensed" charset="0"/>
                        <a:ea typeface="DIN Next LT Pro Condensed" charset="0"/>
                        <a:cs typeface="DIN Next LT Pro Condensed" charset="0"/>
                      </a:rPr>
                      <a:t>Reparti-1°</a:t>
                    </a:r>
                    <a:r>
                      <a:rPr lang="en-US" sz="1400" baseline="0" noProof="0" dirty="0" smtClean="0">
                        <a:latin typeface="DIN Next LT Pro Condensed" charset="0"/>
                        <a:ea typeface="DIN Next LT Pro Condensed" charset="0"/>
                        <a:cs typeface="DIN Next LT Pro Condensed" charset="0"/>
                      </a:rPr>
                      <a:t>fase</a:t>
                    </a:r>
                    <a:r>
                      <a:rPr lang="en-US" sz="1400" baseline="0" noProof="0" dirty="0">
                        <a:latin typeface="DIN Next LT Pro Condensed" charset="0"/>
                        <a:ea typeface="DIN Next LT Pro Condensed" charset="0"/>
                        <a:cs typeface="DIN Next LT Pro Condensed" charset="0"/>
                      </a:rPr>
                      <a:t>
</a:t>
                    </a:r>
                    <a:r>
                      <a:rPr lang="en-US" sz="1400" baseline="0" noProof="0" dirty="0" smtClean="0">
                        <a:latin typeface="DIN Next LT Pro Condensed" charset="0"/>
                        <a:ea typeface="DIN Next LT Pro Condensed" charset="0"/>
                        <a:cs typeface="DIN Next LT Pro Condensed" charset="0"/>
                      </a:rPr>
                      <a:t>25%</a:t>
                    </a:r>
                    <a:endParaRPr lang="en-US" sz="1400" baseline="0" noProof="0" dirty="0">
                      <a:latin typeface="DIN Next LT Pro Condensed" charset="0"/>
                      <a:ea typeface="DIN Next LT Pro Condensed" charset="0"/>
                      <a:cs typeface="DIN Next LT Pro Condensed" charset="0"/>
                    </a:endParaRPr>
                  </a:p>
                </c:rich>
              </c:tx>
              <c:sp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lang="it-IT" sz="2000" noProof="0">
                    <a:latin typeface="DIN Next LT Pro Condensed" charset="0"/>
                    <a:ea typeface="DIN Next LT Pro Condensed" charset="0"/>
                    <a:cs typeface="DIN Next LT Pro Condensed" charset="0"/>
                  </a:defRPr>
                </a:pPr>
                <a:endParaRPr lang="it-IT"/>
              </a:p>
            </c:txPr>
            <c:showLegendKey val="0"/>
            <c:showVal val="0"/>
            <c:showCatName val="1"/>
            <c:showSerName val="0"/>
            <c:showPercent val="1"/>
            <c:showBubbleSize val="0"/>
            <c:showLeaderLines val="1"/>
            <c:extLst>
              <c:ext xmlns:c15="http://schemas.microsoft.com/office/drawing/2012/chart" uri="{CE6537A1-D6FC-4f65-9D91-7224C49458BB}"/>
            </c:extLst>
          </c:dLbls>
          <c:cat>
            <c:strRef>
              <c:f>'[Didattica breakdown.xlsx]Sheet1'!$A$29:$A$34</c:f>
              <c:strCache>
                <c:ptCount val="6"/>
                <c:pt idx="0">
                  <c:v>16-18 anni </c:v>
                </c:pt>
                <c:pt idx="1">
                  <c:v>fun games</c:v>
                </c:pt>
                <c:pt idx="2">
                  <c:v>Colletivo - movimento di gioco</c:v>
                </c:pt>
                <c:pt idx="3">
                  <c:v>Ridotto - tatical</c:v>
                </c:pt>
                <c:pt idx="4">
                  <c:v>Gruppo</c:v>
                </c:pt>
                <c:pt idx="5">
                  <c:v>Riparti - 1st fase</c:v>
                </c:pt>
              </c:strCache>
            </c:strRef>
          </c:cat>
          <c:val>
            <c:numRef>
              <c:f>'[Didattica breakdown.xlsx]Sheet1'!$B$29:$B$34</c:f>
              <c:numCache>
                <c:formatCode>General</c:formatCode>
                <c:ptCount val="6"/>
                <c:pt idx="1">
                  <c:v>5.0</c:v>
                </c:pt>
                <c:pt idx="2">
                  <c:v>35.0</c:v>
                </c:pt>
                <c:pt idx="3">
                  <c:v>20.0</c:v>
                </c:pt>
                <c:pt idx="4">
                  <c:v>15.0</c:v>
                </c:pt>
                <c:pt idx="5">
                  <c:v>25.0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Pt>
            <c:idx val="2"/>
            <c:bubble3D val="0"/>
            <c:spPr>
              <a:solidFill>
                <a:srgbClr val="0C440C"/>
              </a:solidFill>
            </c:spPr>
          </c:dPt>
          <c:dPt>
            <c:idx val="3"/>
            <c:bubble3D val="0"/>
            <c:spPr>
              <a:solidFill>
                <a:schemeClr val="accent3">
                  <a:lumMod val="60000"/>
                  <a:lumOff val="40000"/>
                </a:schemeClr>
              </a:solidFill>
            </c:spPr>
          </c:dPt>
          <c:dPt>
            <c:idx val="4"/>
            <c:bubble3D val="0"/>
            <c:spPr>
              <a:solidFill>
                <a:srgbClr val="70AD47"/>
              </a:solidFill>
            </c:spPr>
          </c:dPt>
          <c:dPt>
            <c:idx val="5"/>
            <c:bubble3D val="0"/>
            <c:spPr>
              <a:solidFill>
                <a:schemeClr val="accent1"/>
              </a:solidFill>
            </c:spPr>
          </c:dPt>
          <c:dLbls>
            <c:dLbl>
              <c:idx val="1"/>
              <c:tx>
                <c:rich>
                  <a:bodyPr wrap="square" lIns="38100" tIns="19050" rIns="38100" bIns="19050" anchor="ctr">
                    <a:spAutoFit/>
                  </a:bodyPr>
                  <a:lstStyle/>
                  <a:p>
                    <a:pPr>
                      <a:defRPr lang="it-IT" sz="1200" noProof="0">
                        <a:latin typeface="DIN Next LT Pro Condensed" charset="0"/>
                        <a:ea typeface="DIN Next LT Pro Condensed" charset="0"/>
                        <a:cs typeface="DIN Next LT Pro Condensed" charset="0"/>
                      </a:defRPr>
                    </a:pPr>
                    <a:r>
                      <a:rPr lang="en-US" sz="1200" smtClean="0"/>
                      <a:t>Giochi</a:t>
                    </a:r>
                    <a:r>
                      <a:rPr lang="en-US" sz="1200" baseline="0" smtClean="0"/>
                      <a:t> </a:t>
                    </a:r>
                    <a:r>
                      <a:rPr lang="en-US" sz="1200" smtClean="0"/>
                      <a:t>5</a:t>
                    </a:r>
                    <a:r>
                      <a:rPr lang="en-US" sz="1200"/>
                      <a:t>%</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Lst>
            </c:dLbl>
            <c:dLbl>
              <c:idx val="2"/>
              <c:layout>
                <c:manualLayout>
                  <c:x val="-0.182099071803445"/>
                  <c:y val="0.0544726108562107"/>
                </c:manualLayout>
              </c:layout>
              <c:tx>
                <c:rich>
                  <a:bodyPr/>
                  <a:lstStyle/>
                  <a:p>
                    <a:pPr>
                      <a:defRPr lang="it-IT" sz="1200" noProof="0">
                        <a:solidFill>
                          <a:schemeClr val="bg1"/>
                        </a:solidFill>
                        <a:latin typeface="DIN Next LT Pro Condensed" charset="0"/>
                        <a:ea typeface="DIN Next LT Pro Condensed" charset="0"/>
                        <a:cs typeface="DIN Next LT Pro Condensed" charset="0"/>
                      </a:defRPr>
                    </a:pPr>
                    <a:r>
                      <a:rPr lang="en-US" sz="1200" noProof="0" smtClean="0">
                        <a:latin typeface="DIN Next LT Pro Condensed" charset="0"/>
                        <a:ea typeface="DIN Next LT Pro Condensed" charset="0"/>
                        <a:cs typeface="DIN Next LT Pro Condensed" charset="0"/>
                      </a:rPr>
                      <a:t>Collettivo </a:t>
                    </a:r>
                    <a:r>
                      <a:rPr lang="en-US" sz="1200" noProof="0">
                        <a:latin typeface="DIN Next LT Pro Condensed" charset="0"/>
                        <a:ea typeface="DIN Next LT Pro Condensed" charset="0"/>
                        <a:cs typeface="DIN Next LT Pro Condensed" charset="0"/>
                      </a:rPr>
                      <a:t>- movimento </a:t>
                    </a:r>
                    <a:r>
                      <a:rPr lang="en-US" sz="1200" noProof="0" smtClean="0">
                        <a:latin typeface="DIN Next LT Pro Condensed" charset="0"/>
                        <a:ea typeface="DIN Next LT Pro Condensed" charset="0"/>
                        <a:cs typeface="DIN Next LT Pro Condensed" charset="0"/>
                      </a:rPr>
                      <a:t>del</a:t>
                    </a:r>
                    <a:r>
                      <a:rPr lang="en-US" sz="1200" baseline="0" noProof="0" smtClean="0">
                        <a:latin typeface="DIN Next LT Pro Condensed" charset="0"/>
                        <a:ea typeface="DIN Next LT Pro Condensed" charset="0"/>
                        <a:cs typeface="DIN Next LT Pro Condensed" charset="0"/>
                      </a:rPr>
                      <a:t> </a:t>
                    </a:r>
                    <a:r>
                      <a:rPr lang="en-US" sz="1200" noProof="0" smtClean="0">
                        <a:latin typeface="DIN Next LT Pro Condensed" charset="0"/>
                        <a:ea typeface="DIN Next LT Pro Condensed" charset="0"/>
                        <a:cs typeface="DIN Next LT Pro Condensed" charset="0"/>
                      </a:rPr>
                      <a:t>gioco</a:t>
                    </a:r>
                    <a:r>
                      <a:rPr lang="en-US" sz="1200" noProof="0">
                        <a:latin typeface="DIN Next LT Pro Condensed" charset="0"/>
                        <a:ea typeface="DIN Next LT Pro Condensed" charset="0"/>
                        <a:cs typeface="DIN Next LT Pro Condensed" charset="0"/>
                      </a:rPr>
                      <a:t>
35%</a:t>
                    </a:r>
                  </a:p>
                </c:rich>
              </c:tx>
              <c:spPr/>
              <c:showLegendKey val="0"/>
              <c:showVal val="0"/>
              <c:showCatName val="1"/>
              <c:showSerName val="0"/>
              <c:showPercent val="1"/>
              <c:showBubbleSize val="0"/>
              <c:extLst>
                <c:ext xmlns:c15="http://schemas.microsoft.com/office/drawing/2012/chart" uri="{CE6537A1-D6FC-4f65-9D91-7224C49458BB}"/>
              </c:extLst>
            </c:dLbl>
            <c:dLbl>
              <c:idx val="3"/>
              <c:layout>
                <c:manualLayout>
                  <c:x val="-0.00383184784348032"/>
                  <c:y val="-0.199112235179007"/>
                </c:manualLayout>
              </c:layout>
              <c:tx>
                <c:rich>
                  <a:bodyPr/>
                  <a:lstStyle/>
                  <a:p>
                    <a:r>
                      <a:rPr lang="en-US" sz="1200" noProof="0" dirty="0" smtClean="0"/>
                      <a:t>Individuale</a:t>
                    </a:r>
                    <a:r>
                      <a:rPr lang="en-US" sz="1200" baseline="0" noProof="0" dirty="0" smtClean="0"/>
                      <a:t> </a:t>
                    </a:r>
                    <a:r>
                      <a:rPr lang="en-US" dirty="0" smtClean="0"/>
                      <a:t>20</a:t>
                    </a:r>
                    <a:r>
                      <a:rPr lang="en-US" dirty="0"/>
                      <a:t>%</a:t>
                    </a:r>
                  </a:p>
                </c:rich>
              </c:tx>
              <c:showLegendKey val="0"/>
              <c:showVal val="0"/>
              <c:showCatName val="1"/>
              <c:showSerName val="0"/>
              <c:showPercent val="1"/>
              <c:showBubbleSize val="0"/>
              <c:extLst>
                <c:ext xmlns:c15="http://schemas.microsoft.com/office/drawing/2012/chart" uri="{CE6537A1-D6FC-4f65-9D91-7224C49458BB}"/>
              </c:extLst>
            </c:dLbl>
            <c:dLbl>
              <c:idx val="4"/>
              <c:spPr>
                <a:noFill/>
                <a:ln>
                  <a:noFill/>
                </a:ln>
                <a:effectLst/>
              </c:spPr>
              <c:txPr>
                <a:bodyPr wrap="square" lIns="38100" tIns="19050" rIns="38100" bIns="19050" anchor="ctr">
                  <a:spAutoFit/>
                </a:bodyPr>
                <a:lstStyle/>
                <a:p>
                  <a:pPr>
                    <a:defRPr lang="it-IT" sz="1200" noProof="0">
                      <a:latin typeface="DIN Next LT Pro Condensed" charset="0"/>
                      <a:ea typeface="DIN Next LT Pro Condensed" charset="0"/>
                      <a:cs typeface="DIN Next LT Pro Condensed" charset="0"/>
                    </a:defRPr>
                  </a:pPr>
                  <a:endParaRPr lang="it-IT"/>
                </a:p>
              </c:txPr>
              <c:showLegendKey val="0"/>
              <c:showVal val="0"/>
              <c:showCatName val="1"/>
              <c:showSerName val="0"/>
              <c:showPercent val="1"/>
              <c:showBubbleSize val="0"/>
            </c:dLbl>
            <c:dLbl>
              <c:idx val="5"/>
              <c:layout>
                <c:manualLayout>
                  <c:x val="0.131312590099287"/>
                  <c:y val="0.156277903614695"/>
                </c:manualLayout>
              </c:layout>
              <c:tx>
                <c:rich>
                  <a:bodyPr wrap="square" lIns="38100" tIns="19050" rIns="38100" bIns="19050" anchor="ctr">
                    <a:spAutoFit/>
                  </a:bodyPr>
                  <a:lstStyle/>
                  <a:p>
                    <a:pPr>
                      <a:defRPr lang="it-IT" sz="1200" noProof="0">
                        <a:latin typeface="DIN Next LT Pro Condensed" charset="0"/>
                        <a:ea typeface="DIN Next LT Pro Condensed" charset="0"/>
                        <a:cs typeface="DIN Next LT Pro Condensed" charset="0"/>
                      </a:defRPr>
                    </a:pPr>
                    <a:r>
                      <a:rPr lang="en-US" sz="1200" noProof="0" dirty="0" smtClean="0"/>
                      <a:t>Reparti</a:t>
                    </a:r>
                    <a:r>
                      <a:rPr lang="en-US" sz="1200" dirty="0" smtClean="0"/>
                      <a:t> – 1°fase</a:t>
                    </a:r>
                    <a:r>
                      <a:rPr lang="en-US" sz="1200" dirty="0"/>
                      <a:t>
25%</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lang="it-IT" noProof="0">
                    <a:latin typeface="DIN Next LT Pro Condensed" charset="0"/>
                    <a:ea typeface="DIN Next LT Pro Condensed" charset="0"/>
                    <a:cs typeface="DIN Next LT Pro Condensed" charset="0"/>
                  </a:defRPr>
                </a:pPr>
                <a:endParaRPr lang="it-I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Sheet1!$A$29:$A$34</c:f>
              <c:strCache>
                <c:ptCount val="6"/>
                <c:pt idx="0">
                  <c:v>16-18 anni </c:v>
                </c:pt>
                <c:pt idx="1">
                  <c:v>fun games</c:v>
                </c:pt>
                <c:pt idx="2">
                  <c:v>Colletivo - movimento di gioco</c:v>
                </c:pt>
                <c:pt idx="3">
                  <c:v>Ridotto - tatical</c:v>
                </c:pt>
                <c:pt idx="4">
                  <c:v>Gruppo</c:v>
                </c:pt>
                <c:pt idx="5">
                  <c:v>Riparti - 1st fase</c:v>
                </c:pt>
              </c:strCache>
            </c:strRef>
          </c:cat>
          <c:val>
            <c:numRef>
              <c:f>Sheet1!$B$29:$B$34</c:f>
              <c:numCache>
                <c:formatCode>General</c:formatCode>
                <c:ptCount val="6"/>
                <c:pt idx="1">
                  <c:v>5.0</c:v>
                </c:pt>
                <c:pt idx="2">
                  <c:v>35.0</c:v>
                </c:pt>
                <c:pt idx="3">
                  <c:v>20.0</c:v>
                </c:pt>
                <c:pt idx="4">
                  <c:v>15.0</c:v>
                </c:pt>
                <c:pt idx="5">
                  <c:v>25.0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100"/>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B2ABA-FC7A-0543-B6E2-18F3365B4D92}" type="datetimeFigureOut">
              <a:rPr lang="it-IT" smtClean="0"/>
              <a:t>09/02/18</a:t>
            </a:fld>
            <a:endParaRPr lang="it-IT"/>
          </a:p>
        </p:txBody>
      </p:sp>
      <p:sp>
        <p:nvSpPr>
          <p:cNvPr id="4" name="Segnaposto immagin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2DE17-161F-F345-9228-0046CAF24D67}" type="slidenum">
              <a:rPr lang="it-IT" smtClean="0"/>
              <a:t>‹n.›</a:t>
            </a:fld>
            <a:endParaRPr lang="it-IT"/>
          </a:p>
        </p:txBody>
      </p:sp>
    </p:spTree>
    <p:extLst>
      <p:ext uri="{BB962C8B-B14F-4D97-AF65-F5344CB8AC3E}">
        <p14:creationId xmlns:p14="http://schemas.microsoft.com/office/powerpoint/2010/main" val="599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PARLIAMO DI PRIORITA’, MA DI PERCENTUALI DI LAVORO</a:t>
            </a:r>
            <a:endParaRPr lang="en-US" dirty="0"/>
          </a:p>
        </p:txBody>
      </p:sp>
      <p:sp>
        <p:nvSpPr>
          <p:cNvPr id="4" name="Slide Number Placeholder 3"/>
          <p:cNvSpPr>
            <a:spLocks noGrp="1"/>
          </p:cNvSpPr>
          <p:nvPr>
            <p:ph type="sldNum" sz="quarter" idx="10"/>
          </p:nvPr>
        </p:nvSpPr>
        <p:spPr/>
        <p:txBody>
          <a:bodyPr/>
          <a:lstStyle/>
          <a:p>
            <a:fld id="{8BD65151-8B4E-4E6C-A1BC-57560C178C04}" type="slidenum">
              <a:rPr lang="en-IE" smtClean="0"/>
              <a:t>7</a:t>
            </a:fld>
            <a:endParaRPr lang="en-IE"/>
          </a:p>
        </p:txBody>
      </p:sp>
    </p:spTree>
    <p:extLst>
      <p:ext uri="{BB962C8B-B14F-4D97-AF65-F5344CB8AC3E}">
        <p14:creationId xmlns:p14="http://schemas.microsoft.com/office/powerpoint/2010/main" val="130398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Esempio allenamento</a:t>
            </a:r>
            <a:r>
              <a:rPr lang="it-IT" baseline="0" dirty="0" smtClean="0"/>
              <a:t> individuale mediano (passaggio), riportato nel gioco.</a:t>
            </a:r>
            <a:endParaRPr lang="it-IT" dirty="0"/>
          </a:p>
        </p:txBody>
      </p:sp>
      <p:sp>
        <p:nvSpPr>
          <p:cNvPr id="4" name="Segnaposto numero diapositiva 3"/>
          <p:cNvSpPr>
            <a:spLocks noGrp="1"/>
          </p:cNvSpPr>
          <p:nvPr>
            <p:ph type="sldNum" sz="quarter" idx="10"/>
          </p:nvPr>
        </p:nvSpPr>
        <p:spPr/>
        <p:txBody>
          <a:bodyPr/>
          <a:lstStyle/>
          <a:p>
            <a:fld id="{8722DE17-161F-F345-9228-0046CAF24D67}" type="slidenum">
              <a:rPr lang="it-IT" smtClean="0"/>
              <a:t>10</a:t>
            </a:fld>
            <a:endParaRPr lang="it-IT"/>
          </a:p>
        </p:txBody>
      </p:sp>
    </p:spTree>
    <p:extLst>
      <p:ext uri="{BB962C8B-B14F-4D97-AF65-F5344CB8AC3E}">
        <p14:creationId xmlns:p14="http://schemas.microsoft.com/office/powerpoint/2010/main" val="82451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Quando lavoriamo “gruppo reparti” e facciamo “Movimento gioco in attacco” possiamo allenare “vita del pallone, gruppo asse,</a:t>
            </a:r>
            <a:r>
              <a:rPr lang="it-IT" baseline="0" dirty="0" smtClean="0"/>
              <a:t> gruppo anticipo, gruppo ritardo”</a:t>
            </a:r>
            <a:endParaRPr lang="it-IT" dirty="0"/>
          </a:p>
        </p:txBody>
      </p:sp>
      <p:sp>
        <p:nvSpPr>
          <p:cNvPr id="4" name="Segnaposto numero diapositiva 3"/>
          <p:cNvSpPr>
            <a:spLocks noGrp="1"/>
          </p:cNvSpPr>
          <p:nvPr>
            <p:ph type="sldNum" sz="quarter" idx="10"/>
          </p:nvPr>
        </p:nvSpPr>
        <p:spPr/>
        <p:txBody>
          <a:bodyPr/>
          <a:lstStyle/>
          <a:p>
            <a:fld id="{8722DE17-161F-F345-9228-0046CAF24D67}" type="slidenum">
              <a:rPr lang="it-IT" smtClean="0"/>
              <a:t>11</a:t>
            </a:fld>
            <a:endParaRPr lang="it-IT"/>
          </a:p>
        </p:txBody>
      </p:sp>
    </p:spTree>
    <p:extLst>
      <p:ext uri="{BB962C8B-B14F-4D97-AF65-F5344CB8AC3E}">
        <p14:creationId xmlns:p14="http://schemas.microsoft.com/office/powerpoint/2010/main" val="22785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722DE17-161F-F345-9228-0046CAF24D67}" type="slidenum">
              <a:rPr lang="it-IT" smtClean="0"/>
              <a:t>12</a:t>
            </a:fld>
            <a:endParaRPr lang="it-IT"/>
          </a:p>
        </p:txBody>
      </p:sp>
    </p:spTree>
    <p:extLst>
      <p:ext uri="{BB962C8B-B14F-4D97-AF65-F5344CB8AC3E}">
        <p14:creationId xmlns:p14="http://schemas.microsoft.com/office/powerpoint/2010/main" val="425799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F89AE5-0DB3-8143-A4F6-B278515FA6D3}" type="slidenum">
              <a:rPr lang="it-IT" smtClean="0"/>
              <a:t>13</a:t>
            </a:fld>
            <a:endParaRPr lang="it-IT"/>
          </a:p>
        </p:txBody>
      </p:sp>
    </p:spTree>
    <p:extLst>
      <p:ext uri="{BB962C8B-B14F-4D97-AF65-F5344CB8AC3E}">
        <p14:creationId xmlns:p14="http://schemas.microsoft.com/office/powerpoint/2010/main" val="114241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722DE17-161F-F345-9228-0046CAF24D67}" type="slidenum">
              <a:rPr lang="it-IT" smtClean="0"/>
              <a:t>14</a:t>
            </a:fld>
            <a:endParaRPr lang="it-IT"/>
          </a:p>
        </p:txBody>
      </p:sp>
    </p:spTree>
    <p:extLst>
      <p:ext uri="{BB962C8B-B14F-4D97-AF65-F5344CB8AC3E}">
        <p14:creationId xmlns:p14="http://schemas.microsoft.com/office/powerpoint/2010/main" val="64403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no</a:t>
            </a:r>
            <a:endParaRPr lang="it-IT" dirty="0"/>
          </a:p>
        </p:txBody>
      </p:sp>
      <p:sp>
        <p:nvSpPr>
          <p:cNvPr id="4" name="Segnaposto numero diapositiva 3"/>
          <p:cNvSpPr>
            <a:spLocks noGrp="1"/>
          </p:cNvSpPr>
          <p:nvPr>
            <p:ph type="sldNum" sz="quarter" idx="10"/>
          </p:nvPr>
        </p:nvSpPr>
        <p:spPr/>
        <p:txBody>
          <a:bodyPr/>
          <a:lstStyle/>
          <a:p>
            <a:fld id="{29F89AE5-0DB3-8143-A4F6-B278515FA6D3}" type="slidenum">
              <a:rPr lang="it-IT" smtClean="0"/>
              <a:t>26</a:t>
            </a:fld>
            <a:endParaRPr lang="it-IT"/>
          </a:p>
        </p:txBody>
      </p:sp>
    </p:spTree>
    <p:extLst>
      <p:ext uri="{BB962C8B-B14F-4D97-AF65-F5344CB8AC3E}">
        <p14:creationId xmlns:p14="http://schemas.microsoft.com/office/powerpoint/2010/main" val="186736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no</a:t>
            </a:r>
            <a:endParaRPr lang="it-IT" dirty="0"/>
          </a:p>
        </p:txBody>
      </p:sp>
      <p:sp>
        <p:nvSpPr>
          <p:cNvPr id="4" name="Segnaposto numero diapositiva 3"/>
          <p:cNvSpPr>
            <a:spLocks noGrp="1"/>
          </p:cNvSpPr>
          <p:nvPr>
            <p:ph type="sldNum" sz="quarter" idx="10"/>
          </p:nvPr>
        </p:nvSpPr>
        <p:spPr/>
        <p:txBody>
          <a:bodyPr/>
          <a:lstStyle/>
          <a:p>
            <a:fld id="{29F89AE5-0DB3-8143-A4F6-B278515FA6D3}" type="slidenum">
              <a:rPr lang="it-IT" smtClean="0"/>
              <a:t>27</a:t>
            </a:fld>
            <a:endParaRPr lang="it-IT"/>
          </a:p>
        </p:txBody>
      </p:sp>
    </p:spTree>
    <p:extLst>
      <p:ext uri="{BB962C8B-B14F-4D97-AF65-F5344CB8AC3E}">
        <p14:creationId xmlns:p14="http://schemas.microsoft.com/office/powerpoint/2010/main" val="2026008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no</a:t>
            </a:r>
            <a:endParaRPr lang="it-IT" dirty="0"/>
          </a:p>
        </p:txBody>
      </p:sp>
      <p:sp>
        <p:nvSpPr>
          <p:cNvPr id="4" name="Segnaposto numero diapositiva 3"/>
          <p:cNvSpPr>
            <a:spLocks noGrp="1"/>
          </p:cNvSpPr>
          <p:nvPr>
            <p:ph type="sldNum" sz="quarter" idx="10"/>
          </p:nvPr>
        </p:nvSpPr>
        <p:spPr/>
        <p:txBody>
          <a:bodyPr/>
          <a:lstStyle/>
          <a:p>
            <a:fld id="{29F89AE5-0DB3-8143-A4F6-B278515FA6D3}" type="slidenum">
              <a:rPr lang="it-IT" smtClean="0"/>
              <a:t>28</a:t>
            </a:fld>
            <a:endParaRPr lang="it-IT"/>
          </a:p>
        </p:txBody>
      </p:sp>
    </p:spTree>
    <p:extLst>
      <p:ext uri="{BB962C8B-B14F-4D97-AF65-F5344CB8AC3E}">
        <p14:creationId xmlns:p14="http://schemas.microsoft.com/office/powerpoint/2010/main" val="160583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41022"/>
            <a:ext cx="7772400" cy="1225021"/>
          </a:xfrm>
        </p:spPr>
        <p:txBody>
          <a:bodyPr>
            <a:normAutofit/>
          </a:bodyPr>
          <a:lstStyle>
            <a:lvl1pPr>
              <a:defRPr sz="6000" b="1" i="0">
                <a:solidFill>
                  <a:srgbClr val="004B86"/>
                </a:solidFill>
                <a:latin typeface="DIN Next LT Pro"/>
                <a:cs typeface="DIN Next LT Pro"/>
              </a:defRPr>
            </a:lvl1pPr>
          </a:lstStyle>
          <a:p>
            <a:r>
              <a:rPr lang="it-IT" dirty="0"/>
              <a:t>TITLE</a:t>
            </a:r>
            <a:endParaRPr lang="en-US" dirty="0"/>
          </a:p>
        </p:txBody>
      </p:sp>
    </p:spTree>
    <p:extLst>
      <p:ext uri="{BB962C8B-B14F-4D97-AF65-F5344CB8AC3E}">
        <p14:creationId xmlns:p14="http://schemas.microsoft.com/office/powerpoint/2010/main" val="39446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CCACF0D6-03D6-5D4F-808B-41E3CEF62440}"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BB547-B69C-CC46-AE28-A34BC9C8AE48}" type="slidenum">
              <a:rPr lang="en-US" smtClean="0"/>
              <a:t>‹n.›</a:t>
            </a:fld>
            <a:endParaRPr lang="en-US"/>
          </a:p>
        </p:txBody>
      </p:sp>
    </p:spTree>
    <p:extLst>
      <p:ext uri="{BB962C8B-B14F-4D97-AF65-F5344CB8AC3E}">
        <p14:creationId xmlns:p14="http://schemas.microsoft.com/office/powerpoint/2010/main" val="349298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CCACF0D6-03D6-5D4F-808B-41E3CEF62440}"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BB547-B69C-CC46-AE28-A34BC9C8AE48}" type="slidenum">
              <a:rPr lang="en-US" smtClean="0"/>
              <a:t>‹n.›</a:t>
            </a:fld>
            <a:endParaRPr lang="en-US"/>
          </a:p>
        </p:txBody>
      </p:sp>
    </p:spTree>
    <p:extLst>
      <p:ext uri="{BB962C8B-B14F-4D97-AF65-F5344CB8AC3E}">
        <p14:creationId xmlns:p14="http://schemas.microsoft.com/office/powerpoint/2010/main" val="953314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88328849-44C8-ED47-ABE0-8049FA9B9D5C}"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CB9E2-E1DE-B049-BC60-7FA2BABB7F1F}" type="slidenum">
              <a:rPr lang="en-US" smtClean="0"/>
              <a:t>‹n.›</a:t>
            </a:fld>
            <a:endParaRPr lang="en-US"/>
          </a:p>
        </p:txBody>
      </p:sp>
    </p:spTree>
    <p:extLst>
      <p:ext uri="{BB962C8B-B14F-4D97-AF65-F5344CB8AC3E}">
        <p14:creationId xmlns:p14="http://schemas.microsoft.com/office/powerpoint/2010/main" val="187731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212841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CCACF0D6-03D6-5D4F-808B-41E3CEF62440}" type="datetimeFigureOut">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BB547-B69C-CC46-AE28-A34BC9C8AE48}" type="slidenum">
              <a:rPr lang="en-US" smtClean="0"/>
              <a:t>‹n.›</a:t>
            </a:fld>
            <a:endParaRPr lang="en-US"/>
          </a:p>
        </p:txBody>
      </p:sp>
    </p:spTree>
    <p:extLst>
      <p:ext uri="{BB962C8B-B14F-4D97-AF65-F5344CB8AC3E}">
        <p14:creationId xmlns:p14="http://schemas.microsoft.com/office/powerpoint/2010/main" val="377121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CCACF0D6-03D6-5D4F-808B-41E3CEF62440}" type="datetimeFigureOut">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BB547-B69C-CC46-AE28-A34BC9C8AE48}" type="slidenum">
              <a:rPr lang="en-US" smtClean="0"/>
              <a:t>‹n.›</a:t>
            </a:fld>
            <a:endParaRPr lang="en-US"/>
          </a:p>
        </p:txBody>
      </p:sp>
    </p:spTree>
    <p:extLst>
      <p:ext uri="{BB962C8B-B14F-4D97-AF65-F5344CB8AC3E}">
        <p14:creationId xmlns:p14="http://schemas.microsoft.com/office/powerpoint/2010/main" val="331172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CCACF0D6-03D6-5D4F-808B-41E3CEF62440}" type="datetimeFigureOut">
              <a:rPr lang="en-US" smtClean="0"/>
              <a:t>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BB547-B69C-CC46-AE28-A34BC9C8AE48}" type="slidenum">
              <a:rPr lang="en-US" smtClean="0"/>
              <a:t>‹n.›</a:t>
            </a:fld>
            <a:endParaRPr lang="en-US"/>
          </a:p>
        </p:txBody>
      </p:sp>
    </p:spTree>
    <p:extLst>
      <p:ext uri="{BB962C8B-B14F-4D97-AF65-F5344CB8AC3E}">
        <p14:creationId xmlns:p14="http://schemas.microsoft.com/office/powerpoint/2010/main" val="255201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CCACF0D6-03D6-5D4F-808B-41E3CEF62440}" type="datetimeFigureOut">
              <a:rPr lang="en-US" smtClean="0"/>
              <a:t>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BB547-B69C-CC46-AE28-A34BC9C8AE48}" type="slidenum">
              <a:rPr lang="en-US" smtClean="0"/>
              <a:t>‹n.›</a:t>
            </a:fld>
            <a:endParaRPr lang="en-US"/>
          </a:p>
        </p:txBody>
      </p:sp>
    </p:spTree>
    <p:extLst>
      <p:ext uri="{BB962C8B-B14F-4D97-AF65-F5344CB8AC3E}">
        <p14:creationId xmlns:p14="http://schemas.microsoft.com/office/powerpoint/2010/main" val="35683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CF0D6-03D6-5D4F-808B-41E3CEF62440}" type="datetimeFigureOut">
              <a:rPr lang="en-US" smtClean="0"/>
              <a:t>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BB547-B69C-CC46-AE28-A34BC9C8AE48}" type="slidenum">
              <a:rPr lang="en-US" smtClean="0"/>
              <a:t>‹n.›</a:t>
            </a:fld>
            <a:endParaRPr lang="en-US"/>
          </a:p>
        </p:txBody>
      </p:sp>
    </p:spTree>
    <p:extLst>
      <p:ext uri="{BB962C8B-B14F-4D97-AF65-F5344CB8AC3E}">
        <p14:creationId xmlns:p14="http://schemas.microsoft.com/office/powerpoint/2010/main" val="381039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CCACF0D6-03D6-5D4F-808B-41E3CEF62440}" type="datetimeFigureOut">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BB547-B69C-CC46-AE28-A34BC9C8AE48}" type="slidenum">
              <a:rPr lang="en-US" smtClean="0"/>
              <a:t>‹n.›</a:t>
            </a:fld>
            <a:endParaRPr lang="en-US"/>
          </a:p>
        </p:txBody>
      </p:sp>
    </p:spTree>
    <p:extLst>
      <p:ext uri="{BB962C8B-B14F-4D97-AF65-F5344CB8AC3E}">
        <p14:creationId xmlns:p14="http://schemas.microsoft.com/office/powerpoint/2010/main" val="6888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CCACF0D6-03D6-5D4F-808B-41E3CEF62440}" type="datetimeFigureOut">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BB547-B69C-CC46-AE28-A34BC9C8AE48}" type="slidenum">
              <a:rPr lang="en-US" smtClean="0"/>
              <a:t>‹n.›</a:t>
            </a:fld>
            <a:endParaRPr lang="en-US"/>
          </a:p>
        </p:txBody>
      </p:sp>
    </p:spTree>
    <p:extLst>
      <p:ext uri="{BB962C8B-B14F-4D97-AF65-F5344CB8AC3E}">
        <p14:creationId xmlns:p14="http://schemas.microsoft.com/office/powerpoint/2010/main" val="2346274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CACF0D6-03D6-5D4F-808B-41E3CEF62440}" type="datetimeFigureOut">
              <a:rPr lang="en-US" smtClean="0"/>
              <a:t>2/9/18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01BB547-B69C-CC46-AE28-A34BC9C8AE48}" type="slidenum">
              <a:rPr lang="en-US" smtClean="0"/>
              <a:t>‹n.›</a:t>
            </a:fld>
            <a:endParaRPr lang="en-US"/>
          </a:p>
        </p:txBody>
      </p:sp>
    </p:spTree>
    <p:extLst>
      <p:ext uri="{BB962C8B-B14F-4D97-AF65-F5344CB8AC3E}">
        <p14:creationId xmlns:p14="http://schemas.microsoft.com/office/powerpoint/2010/main" val="291651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3000" b="1" i="0" kern="1200">
          <a:solidFill>
            <a:srgbClr val="004B86"/>
          </a:solidFill>
          <a:latin typeface="DIN Next LT Pro"/>
          <a:ea typeface="+mj-ea"/>
          <a:cs typeface="DIN Next LT Pro"/>
        </a:defRPr>
      </a:lvl1pPr>
    </p:titleStyle>
    <p:bodyStyle>
      <a:lvl1pPr marL="342900" indent="-342900" algn="l" defTabSz="457200" rtl="0" eaLnBrk="1" latinLnBrk="0" hangingPunct="1">
        <a:spcBef>
          <a:spcPct val="20000"/>
        </a:spcBef>
        <a:buFont typeface="Arial"/>
        <a:buChar char="•"/>
        <a:defRPr sz="3200" b="0" i="0" kern="1200">
          <a:solidFill>
            <a:srgbClr val="004B86"/>
          </a:solidFill>
          <a:latin typeface="DIN Next LT Pro"/>
          <a:ea typeface="+mn-ea"/>
          <a:cs typeface="DIN Next LT Pro"/>
        </a:defRPr>
      </a:lvl1pPr>
      <a:lvl2pPr marL="742950" indent="-285750" algn="l" defTabSz="457200" rtl="0" eaLnBrk="1" latinLnBrk="0" hangingPunct="1">
        <a:spcBef>
          <a:spcPct val="20000"/>
        </a:spcBef>
        <a:buFont typeface="Arial"/>
        <a:buChar char="–"/>
        <a:defRPr sz="2800" b="0" i="0" kern="1200">
          <a:solidFill>
            <a:srgbClr val="004B86"/>
          </a:solidFill>
          <a:latin typeface="DIN Next LT Pro"/>
          <a:ea typeface="+mn-ea"/>
          <a:cs typeface="DIN Next LT Pro"/>
        </a:defRPr>
      </a:lvl2pPr>
      <a:lvl3pPr marL="1143000" indent="-228600" algn="l" defTabSz="457200" rtl="0" eaLnBrk="1" latinLnBrk="0" hangingPunct="1">
        <a:spcBef>
          <a:spcPct val="20000"/>
        </a:spcBef>
        <a:buFont typeface="Arial"/>
        <a:buChar char="•"/>
        <a:defRPr sz="2400" b="0" i="0" kern="1200">
          <a:solidFill>
            <a:srgbClr val="004B86"/>
          </a:solidFill>
          <a:latin typeface="DIN Next LT Pro"/>
          <a:ea typeface="+mn-ea"/>
          <a:cs typeface="DIN Next LT Pro"/>
        </a:defRPr>
      </a:lvl3pPr>
      <a:lvl4pPr marL="1600200" indent="-228600" algn="l" defTabSz="457200" rtl="0" eaLnBrk="1" latinLnBrk="0" hangingPunct="1">
        <a:spcBef>
          <a:spcPct val="20000"/>
        </a:spcBef>
        <a:buFont typeface="Arial"/>
        <a:buChar char="–"/>
        <a:defRPr sz="2000" b="0" i="0" kern="1200">
          <a:solidFill>
            <a:srgbClr val="004B86"/>
          </a:solidFill>
          <a:latin typeface="DIN Next LT Pro"/>
          <a:ea typeface="+mn-ea"/>
          <a:cs typeface="DIN Next LT Pro"/>
        </a:defRPr>
      </a:lvl4pPr>
      <a:lvl5pPr marL="2057400" indent="-228600" algn="l" defTabSz="457200" rtl="0" eaLnBrk="1" latinLnBrk="0" hangingPunct="1">
        <a:spcBef>
          <a:spcPct val="20000"/>
        </a:spcBef>
        <a:buFont typeface="Arial"/>
        <a:buChar char="»"/>
        <a:defRPr sz="2000" b="0" i="0" kern="1200">
          <a:solidFill>
            <a:srgbClr val="004B86"/>
          </a:solidFill>
          <a:latin typeface="DIN Next LT Pro"/>
          <a:ea typeface="+mn-ea"/>
          <a:cs typeface="DIN Next LT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3.xml"/><Relationship Id="rId5" Type="http://schemas.openxmlformats.org/officeDocument/2006/relationships/slide" Target="slide8.xml"/><Relationship Id="rId1" Type="http://schemas.openxmlformats.org/officeDocument/2006/relationships/slideLayout" Target="../slideLayouts/slideLayout12.xml"/><Relationship Id="rId2" Type="http://schemas.openxmlformats.org/officeDocument/2006/relationships/slide" Target="slide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456" y="336059"/>
            <a:ext cx="5488405" cy="1225021"/>
          </a:xfrm>
        </p:spPr>
        <p:txBody>
          <a:bodyPr>
            <a:noAutofit/>
          </a:bodyPr>
          <a:lstStyle/>
          <a:p>
            <a:r>
              <a:rPr lang="it-IT" sz="3600" dirty="0" smtClean="0">
                <a:latin typeface="DIN Next LT Pro Bold Condensed" charset="0"/>
                <a:ea typeface="DIN Next LT Pro Bold Condensed" charset="0"/>
                <a:cs typeface="DIN Next LT Pro Bold Condensed" charset="0"/>
              </a:rPr>
              <a:t>Progetto Sviluppo Giovanile</a:t>
            </a:r>
            <a:endParaRPr lang="it-IT" sz="3600" dirty="0">
              <a:latin typeface="DIN Next LT Pro Bold Condensed" charset="0"/>
              <a:ea typeface="DIN Next LT Pro Bold Condensed" charset="0"/>
              <a:cs typeface="DIN Next LT Pro Bold Condensed" charset="0"/>
            </a:endParaRPr>
          </a:p>
        </p:txBody>
      </p:sp>
      <p:sp>
        <p:nvSpPr>
          <p:cNvPr id="6" name="Title 1"/>
          <p:cNvSpPr txBox="1">
            <a:spLocks/>
          </p:cNvSpPr>
          <p:nvPr/>
        </p:nvSpPr>
        <p:spPr>
          <a:xfrm>
            <a:off x="1460500" y="1846924"/>
            <a:ext cx="6477000" cy="2202562"/>
          </a:xfrm>
          <a:prstGeom prst="rect">
            <a:avLst/>
          </a:prstGeom>
        </p:spPr>
        <p:txBody>
          <a:bodyPr vert="horz" lIns="76200" tIns="38100" rIns="76200" bIns="3810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4800" b="1" dirty="0" smtClean="0">
                <a:latin typeface="DIN Next LT Pro Bold Condensed" charset="0"/>
                <a:ea typeface="DIN Next LT Pro Bold Condensed" charset="0"/>
                <a:cs typeface="DIN Next LT Pro Bold Condensed" charset="0"/>
              </a:rPr>
              <a:t>Principi formativi</a:t>
            </a:r>
          </a:p>
          <a:p>
            <a:r>
              <a:rPr lang="it-IT" sz="4800" b="1" dirty="0" smtClean="0">
                <a:latin typeface="DIN Next LT Pro Bold Condensed" charset="0"/>
                <a:ea typeface="DIN Next LT Pro Bold Condensed" charset="0"/>
                <a:cs typeface="DIN Next LT Pro Bold Condensed" charset="0"/>
              </a:rPr>
              <a:t>U15-U18</a:t>
            </a:r>
            <a:endParaRPr lang="it-IT" sz="4800" b="1" dirty="0">
              <a:latin typeface="DIN Next LT Pro Bold Condensed" charset="0"/>
              <a:ea typeface="DIN Next LT Pro Bold Condensed" charset="0"/>
              <a:cs typeface="DIN Next LT Pro Bold Condensed" charset="0"/>
            </a:endParaRPr>
          </a:p>
        </p:txBody>
      </p:sp>
    </p:spTree>
    <p:extLst>
      <p:ext uri="{BB962C8B-B14F-4D97-AF65-F5344CB8AC3E}">
        <p14:creationId xmlns:p14="http://schemas.microsoft.com/office/powerpoint/2010/main" val="1268573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6432" y="228865"/>
            <a:ext cx="5149515" cy="952500"/>
          </a:xfrm>
        </p:spPr>
        <p:txBody>
          <a:bodyPr>
            <a:normAutofit fontScale="90000"/>
          </a:bodyPr>
          <a:lstStyle/>
          <a:p>
            <a:r>
              <a:rPr lang="it-IT" sz="4000" b="0" dirty="0" smtClean="0">
                <a:solidFill>
                  <a:schemeClr val="tx2"/>
                </a:solidFill>
                <a:latin typeface="DIN Next LT Pro Bold Condensed" charset="0"/>
                <a:ea typeface="DIN Next LT Pro Bold Condensed" charset="0"/>
                <a:cs typeface="DIN Next LT Pro Bold Condensed" charset="0"/>
              </a:rPr>
              <a:t>Aree </a:t>
            </a:r>
            <a:r>
              <a:rPr lang="it-IT" sz="4000" b="0" smtClean="0">
                <a:solidFill>
                  <a:schemeClr val="tx2"/>
                </a:solidFill>
                <a:latin typeface="DIN Next LT Pro Bold Condensed" charset="0"/>
                <a:ea typeface="DIN Next LT Pro Bold Condensed" charset="0"/>
                <a:cs typeface="DIN Next LT Pro Bold Condensed" charset="0"/>
              </a:rPr>
              <a:t>di sviluppo del gioco</a:t>
            </a:r>
            <a:endParaRPr lang="it-IT" sz="4000" b="0" dirty="0">
              <a:solidFill>
                <a:schemeClr val="tx2"/>
              </a:solidFill>
              <a:latin typeface="DIN Next LT Pro Bold Condensed" charset="0"/>
              <a:ea typeface="DIN Next LT Pro Bold Condensed" charset="0"/>
              <a:cs typeface="DIN Next LT Pro Bold Condensed" charset="0"/>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91341213"/>
              </p:ext>
            </p:extLst>
          </p:nvPr>
        </p:nvGraphicFramePr>
        <p:xfrm>
          <a:off x="1528011" y="1684420"/>
          <a:ext cx="5666814" cy="2125580"/>
        </p:xfrm>
        <a:graphic>
          <a:graphicData uri="http://schemas.openxmlformats.org/drawingml/2006/table">
            <a:tbl>
              <a:tblPr firstRow="1" bandRow="1">
                <a:tableStyleId>{5C22544A-7EE6-4342-B048-85BDC9FD1C3A}</a:tableStyleId>
              </a:tblPr>
              <a:tblGrid>
                <a:gridCol w="1888938"/>
                <a:gridCol w="1888938"/>
                <a:gridCol w="1888938"/>
              </a:tblGrid>
              <a:tr h="1062790">
                <a:tc>
                  <a:txBody>
                    <a:bodyPr/>
                    <a:lstStyle/>
                    <a:p>
                      <a:pPr algn="ctr"/>
                      <a:endParaRPr lang="it-IT" sz="1800" b="1" i="0" dirty="0" smtClean="0">
                        <a:latin typeface="DIN Next LT Pro Bold Condensed" charset="0"/>
                        <a:ea typeface="DIN Next LT Pro Bold Condensed" charset="0"/>
                        <a:cs typeface="DIN Next LT Pro Bold Condensed" charset="0"/>
                      </a:endParaRPr>
                    </a:p>
                    <a:p>
                      <a:pPr algn="ctr"/>
                      <a:r>
                        <a:rPr lang="it-IT" sz="1800" b="1" i="0" dirty="0" smtClean="0">
                          <a:latin typeface="DIN Next LT Pro Bold Condensed" charset="0"/>
                          <a:ea typeface="DIN Next LT Pro Bold Condensed" charset="0"/>
                          <a:cs typeface="DIN Next LT Pro Bold Condensed" charset="0"/>
                        </a:rPr>
                        <a:t>INDIVIDUALE</a:t>
                      </a:r>
                      <a:endParaRPr lang="it-IT" sz="1800" b="1" i="0" dirty="0">
                        <a:latin typeface="DIN Next LT Pro Bold Condensed" charset="0"/>
                        <a:ea typeface="DIN Next LT Pro Bold Condensed" charset="0"/>
                        <a:cs typeface="DIN Next LT Pro Bold Condensed" charset="0"/>
                      </a:endParaRPr>
                    </a:p>
                  </a:txBody>
                  <a:tcPr marL="76200" marR="76200" marT="38100" marB="38100"/>
                </a:tc>
                <a:tc>
                  <a:txBody>
                    <a:bodyPr/>
                    <a:lstStyle/>
                    <a:p>
                      <a:pPr algn="ctr"/>
                      <a:endParaRPr lang="it-IT" sz="1800" b="1" i="0" dirty="0" smtClean="0">
                        <a:latin typeface="DIN Next LT Pro Bold Condensed" charset="0"/>
                        <a:ea typeface="DIN Next LT Pro Bold Condensed" charset="0"/>
                        <a:cs typeface="DIN Next LT Pro Bold Condensed" charset="0"/>
                      </a:endParaRPr>
                    </a:p>
                    <a:p>
                      <a:pPr algn="ctr"/>
                      <a:r>
                        <a:rPr lang="it-IT" sz="1800" b="1" i="0" dirty="0" smtClean="0">
                          <a:latin typeface="DIN Next LT Pro Bold Condensed" charset="0"/>
                          <a:ea typeface="DIN Next LT Pro Bold Condensed" charset="0"/>
                          <a:cs typeface="DIN Next LT Pro Bold Condensed" charset="0"/>
                        </a:rPr>
                        <a:t>GRUPPO</a:t>
                      </a:r>
                      <a:endParaRPr lang="it-IT" sz="1800" b="1" i="0" dirty="0">
                        <a:latin typeface="DIN Next LT Pro Bold Condensed" charset="0"/>
                        <a:ea typeface="DIN Next LT Pro Bold Condensed" charset="0"/>
                        <a:cs typeface="DIN Next LT Pro Bold Condensed" charset="0"/>
                      </a:endParaRPr>
                    </a:p>
                  </a:txBody>
                  <a:tcPr marL="76200" marR="76200" marT="38100" marB="38100"/>
                </a:tc>
                <a:tc>
                  <a:txBody>
                    <a:bodyPr/>
                    <a:lstStyle/>
                    <a:p>
                      <a:pPr algn="ctr"/>
                      <a:endParaRPr lang="it-IT" sz="1800" b="1" i="0" dirty="0" smtClean="0">
                        <a:latin typeface="DIN Next LT Pro Bold Condensed" charset="0"/>
                        <a:ea typeface="DIN Next LT Pro Bold Condensed" charset="0"/>
                        <a:cs typeface="DIN Next LT Pro Bold Condensed" charset="0"/>
                      </a:endParaRPr>
                    </a:p>
                    <a:p>
                      <a:pPr algn="ctr"/>
                      <a:r>
                        <a:rPr lang="it-IT" sz="1800" b="1" i="0" dirty="0" smtClean="0">
                          <a:latin typeface="DIN Next LT Pro Bold Condensed" charset="0"/>
                          <a:ea typeface="DIN Next LT Pro Bold Condensed" charset="0"/>
                          <a:cs typeface="DIN Next LT Pro Bold Condensed" charset="0"/>
                        </a:rPr>
                        <a:t>COLLETTIVO</a:t>
                      </a:r>
                      <a:endParaRPr lang="it-IT" sz="1800" b="1" i="0" dirty="0">
                        <a:latin typeface="DIN Next LT Pro Bold Condensed" charset="0"/>
                        <a:ea typeface="DIN Next LT Pro Bold Condensed" charset="0"/>
                        <a:cs typeface="DIN Next LT Pro Bold Condensed" charset="0"/>
                      </a:endParaRPr>
                    </a:p>
                  </a:txBody>
                  <a:tcPr marL="76200" marR="76200" marT="38100" marB="38100"/>
                </a:tc>
              </a:tr>
              <a:tr h="1062790">
                <a:tc>
                  <a:txBody>
                    <a:bodyPr/>
                    <a:lstStyle/>
                    <a:p>
                      <a:pPr algn="ctr"/>
                      <a:endParaRPr lang="it-IT" sz="1800" b="1" i="0" dirty="0" smtClean="0">
                        <a:latin typeface="DIN Next LT Pro Bold Condensed" charset="0"/>
                        <a:ea typeface="DIN Next LT Pro Bold Condensed" charset="0"/>
                        <a:cs typeface="DIN Next LT Pro Bold Condensed" charset="0"/>
                      </a:endParaRPr>
                    </a:p>
                    <a:p>
                      <a:pPr algn="ctr"/>
                      <a:r>
                        <a:rPr lang="it-IT" sz="1800" b="1" i="0" dirty="0" smtClean="0">
                          <a:latin typeface="DIN Next LT Pro Bold Condensed" charset="0"/>
                          <a:ea typeface="DIN Next LT Pro Bold Condensed" charset="0"/>
                          <a:cs typeface="DIN Next LT Pro Bold Condensed" charset="0"/>
                        </a:rPr>
                        <a:t>RUOLO</a:t>
                      </a:r>
                      <a:endParaRPr lang="it-IT" sz="1800" b="1" i="0" dirty="0">
                        <a:latin typeface="DIN Next LT Pro Bold Condensed" charset="0"/>
                        <a:ea typeface="DIN Next LT Pro Bold Condensed" charset="0"/>
                        <a:cs typeface="DIN Next LT Pro Bold Condensed" charset="0"/>
                      </a:endParaRPr>
                    </a:p>
                  </a:txBody>
                  <a:tcPr marL="76200" marR="76200" marT="38100" marB="38100"/>
                </a:tc>
                <a:tc>
                  <a:txBody>
                    <a:bodyPr/>
                    <a:lstStyle/>
                    <a:p>
                      <a:pPr algn="ctr"/>
                      <a:endParaRPr lang="it-IT" sz="1800" b="1" i="0" dirty="0" smtClean="0">
                        <a:latin typeface="DIN Next LT Pro Bold Condensed" charset="0"/>
                        <a:ea typeface="DIN Next LT Pro Bold Condensed" charset="0"/>
                        <a:cs typeface="DIN Next LT Pro Bold Condensed" charset="0"/>
                      </a:endParaRPr>
                    </a:p>
                    <a:p>
                      <a:pPr algn="ctr"/>
                      <a:r>
                        <a:rPr lang="it-IT" sz="1800" b="1" i="0" dirty="0" smtClean="0">
                          <a:latin typeface="DIN Next LT Pro Bold Condensed" charset="0"/>
                          <a:ea typeface="DIN Next LT Pro Bold Condensed" charset="0"/>
                          <a:cs typeface="DIN Next LT Pro Bold Condensed" charset="0"/>
                        </a:rPr>
                        <a:t>REPARTO</a:t>
                      </a:r>
                      <a:endParaRPr lang="it-IT" sz="1800" b="1" i="0" dirty="0">
                        <a:latin typeface="DIN Next LT Pro Bold Condensed" charset="0"/>
                        <a:ea typeface="DIN Next LT Pro Bold Condensed" charset="0"/>
                        <a:cs typeface="DIN Next LT Pro Bold Condensed" charset="0"/>
                      </a:endParaRPr>
                    </a:p>
                  </a:txBody>
                  <a:tcPr marL="76200" marR="76200" marT="38100" marB="38100"/>
                </a:tc>
                <a:tc>
                  <a:txBody>
                    <a:bodyPr/>
                    <a:lstStyle/>
                    <a:p>
                      <a:pPr algn="ctr"/>
                      <a:endParaRPr lang="it-IT" sz="1800" b="1" i="0" dirty="0" smtClean="0">
                        <a:latin typeface="DIN Next LT Pro Bold Condensed" charset="0"/>
                        <a:ea typeface="DIN Next LT Pro Bold Condensed" charset="0"/>
                        <a:cs typeface="DIN Next LT Pro Bold Condensed" charset="0"/>
                      </a:endParaRPr>
                    </a:p>
                    <a:p>
                      <a:pPr algn="ctr"/>
                      <a:r>
                        <a:rPr lang="it-IT" sz="1800" b="1" i="0" dirty="0" smtClean="0">
                          <a:latin typeface="DIN Next LT Pro Bold Condensed" charset="0"/>
                          <a:ea typeface="DIN Next LT Pro Bold Condensed" charset="0"/>
                          <a:cs typeface="DIN Next LT Pro Bold Condensed" charset="0"/>
                        </a:rPr>
                        <a:t>1°FASE (</a:t>
                      </a:r>
                      <a:r>
                        <a:rPr lang="it-IT" sz="1800" b="1" i="0" noProof="0" dirty="0" err="1" smtClean="0">
                          <a:latin typeface="DIN Next LT Pro Bold Condensed" charset="0"/>
                          <a:ea typeface="DIN Next LT Pro Bold Condensed" charset="0"/>
                          <a:cs typeface="DIN Next LT Pro Bold Condensed" charset="0"/>
                        </a:rPr>
                        <a:t>LdG</a:t>
                      </a:r>
                      <a:r>
                        <a:rPr lang="it-IT" sz="1800" b="1" i="0" noProof="0" dirty="0" smtClean="0">
                          <a:latin typeface="DIN Next LT Pro Bold Condensed" charset="0"/>
                          <a:ea typeface="DIN Next LT Pro Bold Condensed" charset="0"/>
                          <a:cs typeface="DIN Next LT Pro Bold Condensed" charset="0"/>
                        </a:rPr>
                        <a:t>)</a:t>
                      </a:r>
                      <a:endParaRPr lang="it-IT" sz="1800" b="1" i="0" noProof="0" dirty="0">
                        <a:latin typeface="DIN Next LT Pro Bold Condensed" charset="0"/>
                        <a:ea typeface="DIN Next LT Pro Bold Condensed" charset="0"/>
                        <a:cs typeface="DIN Next LT Pro Bold Condensed" charset="0"/>
                      </a:endParaRPr>
                    </a:p>
                  </a:txBody>
                  <a:tcPr marL="76200" marR="76200" marT="38100" marB="38100"/>
                </a:tc>
              </a:tr>
            </a:tbl>
          </a:graphicData>
        </a:graphic>
      </p:graphicFrame>
      <p:cxnSp>
        <p:nvCxnSpPr>
          <p:cNvPr id="13" name="Connettore 2 12"/>
          <p:cNvCxnSpPr/>
          <p:nvPr/>
        </p:nvCxnSpPr>
        <p:spPr>
          <a:xfrm>
            <a:off x="5122576" y="3220201"/>
            <a:ext cx="357070" cy="0"/>
          </a:xfrm>
          <a:prstGeom prst="straightConnector1">
            <a:avLst/>
          </a:prstGeom>
          <a:ln>
            <a:solidFill>
              <a:srgbClr val="FF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17" name="Connettore 2 16"/>
          <p:cNvCxnSpPr/>
          <p:nvPr/>
        </p:nvCxnSpPr>
        <p:spPr>
          <a:xfrm>
            <a:off x="3246774" y="2275305"/>
            <a:ext cx="357070" cy="0"/>
          </a:xfrm>
          <a:prstGeom prst="straightConnector1">
            <a:avLst/>
          </a:prstGeom>
          <a:ln>
            <a:solidFill>
              <a:srgbClr val="FF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18" name="Connettore 2 17"/>
          <p:cNvCxnSpPr/>
          <p:nvPr/>
        </p:nvCxnSpPr>
        <p:spPr>
          <a:xfrm>
            <a:off x="3242003" y="3220201"/>
            <a:ext cx="357070" cy="0"/>
          </a:xfrm>
          <a:prstGeom prst="straightConnector1">
            <a:avLst/>
          </a:prstGeom>
          <a:ln>
            <a:solidFill>
              <a:srgbClr val="FF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19" name="Connettore 2 18"/>
          <p:cNvCxnSpPr/>
          <p:nvPr/>
        </p:nvCxnSpPr>
        <p:spPr>
          <a:xfrm>
            <a:off x="5108785" y="2275305"/>
            <a:ext cx="357070" cy="0"/>
          </a:xfrm>
          <a:prstGeom prst="straightConnector1">
            <a:avLst/>
          </a:prstGeom>
          <a:ln>
            <a:solidFill>
              <a:srgbClr val="FF00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29" name="Connettore 2 28"/>
          <p:cNvCxnSpPr/>
          <p:nvPr/>
        </p:nvCxnSpPr>
        <p:spPr>
          <a:xfrm>
            <a:off x="4516774" y="4476328"/>
            <a:ext cx="414137" cy="3828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ttore 2 32"/>
          <p:cNvCxnSpPr/>
          <p:nvPr/>
        </p:nvCxnSpPr>
        <p:spPr>
          <a:xfrm flipH="1">
            <a:off x="4121056" y="4476328"/>
            <a:ext cx="395718" cy="3828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6" name="CasellaDiTesto 35"/>
          <p:cNvSpPr txBox="1"/>
          <p:nvPr/>
        </p:nvSpPr>
        <p:spPr>
          <a:xfrm>
            <a:off x="3270423" y="4907293"/>
            <a:ext cx="950901" cy="400110"/>
          </a:xfrm>
          <a:prstGeom prst="rect">
            <a:avLst/>
          </a:prstGeom>
          <a:noFill/>
        </p:spPr>
        <p:txBody>
          <a:bodyPr wrap="none" rtlCol="0">
            <a:spAutoFit/>
          </a:bodyPr>
          <a:lstStyle/>
          <a:p>
            <a:r>
              <a:rPr lang="it-IT" sz="2000" b="1" dirty="0">
                <a:latin typeface="DIN Next LT Pro Bold Condensed" charset="0"/>
                <a:ea typeface="DIN Next LT Pro Bold Condensed" charset="0"/>
                <a:cs typeface="DIN Next LT Pro Bold Condensed" charset="0"/>
              </a:rPr>
              <a:t>ATTACCO</a:t>
            </a:r>
          </a:p>
        </p:txBody>
      </p:sp>
      <p:sp>
        <p:nvSpPr>
          <p:cNvPr id="37" name="CasellaDiTesto 36"/>
          <p:cNvSpPr txBox="1"/>
          <p:nvPr/>
        </p:nvSpPr>
        <p:spPr>
          <a:xfrm>
            <a:off x="4726321" y="4907293"/>
            <a:ext cx="782587" cy="400110"/>
          </a:xfrm>
          <a:prstGeom prst="rect">
            <a:avLst/>
          </a:prstGeom>
          <a:noFill/>
        </p:spPr>
        <p:txBody>
          <a:bodyPr wrap="none" rtlCol="0">
            <a:spAutoFit/>
          </a:bodyPr>
          <a:lstStyle/>
          <a:p>
            <a:r>
              <a:rPr lang="it-IT" sz="2000" b="1" dirty="0">
                <a:latin typeface="DIN Next LT Pro Bold Condensed" charset="0"/>
                <a:ea typeface="DIN Next LT Pro Bold Condensed" charset="0"/>
                <a:cs typeface="DIN Next LT Pro Bold Condensed" charset="0"/>
              </a:rPr>
              <a:t>DIFESA</a:t>
            </a:r>
          </a:p>
        </p:txBody>
      </p:sp>
      <p:sp>
        <p:nvSpPr>
          <p:cNvPr id="55" name="Freccia circolare a sinistra 54"/>
          <p:cNvSpPr/>
          <p:nvPr/>
        </p:nvSpPr>
        <p:spPr>
          <a:xfrm rot="10800000" flipH="1">
            <a:off x="7395321" y="2108132"/>
            <a:ext cx="442659" cy="1278155"/>
          </a:xfrm>
          <a:prstGeom prst="curved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a:solidFill>
                <a:schemeClr val="tx1"/>
              </a:solidFill>
            </a:endParaRPr>
          </a:p>
        </p:txBody>
      </p:sp>
      <p:sp>
        <p:nvSpPr>
          <p:cNvPr id="56" name="Parentesi graffa aperta 55"/>
          <p:cNvSpPr/>
          <p:nvPr/>
        </p:nvSpPr>
        <p:spPr>
          <a:xfrm rot="16200000">
            <a:off x="4258180" y="2449507"/>
            <a:ext cx="528247" cy="3405073"/>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500"/>
          </a:p>
        </p:txBody>
      </p:sp>
    </p:spTree>
    <p:extLst>
      <p:ext uri="{BB962C8B-B14F-4D97-AF65-F5344CB8AC3E}">
        <p14:creationId xmlns:p14="http://schemas.microsoft.com/office/powerpoint/2010/main" val="357669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17511" y="822217"/>
            <a:ext cx="1510638"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Movimento del Gioco Attacco</a:t>
            </a:r>
            <a:endParaRPr lang="it-IT" sz="1200" dirty="0">
              <a:solidFill>
                <a:srgbClr val="000000"/>
              </a:solidFill>
              <a:latin typeface="DIN Next LT Pro Condensed" charset="0"/>
              <a:ea typeface="DIN Next LT Pro Condensed" charset="0"/>
              <a:cs typeface="DIN Next LT Pro Condensed" charset="0"/>
            </a:endParaRPr>
          </a:p>
        </p:txBody>
      </p:sp>
      <p:sp>
        <p:nvSpPr>
          <p:cNvPr id="3" name="Rounded Rectangle 2"/>
          <p:cNvSpPr/>
          <p:nvPr/>
        </p:nvSpPr>
        <p:spPr>
          <a:xfrm>
            <a:off x="1017511" y="2431918"/>
            <a:ext cx="1510638"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Movimento del Gioco Difesa</a:t>
            </a:r>
            <a:endParaRPr lang="it-IT" sz="1200" dirty="0">
              <a:solidFill>
                <a:srgbClr val="000000"/>
              </a:solidFill>
              <a:latin typeface="DIN Next LT Pro Condensed" charset="0"/>
              <a:ea typeface="DIN Next LT Pro Condensed" charset="0"/>
              <a:cs typeface="DIN Next LT Pro Condensed" charset="0"/>
            </a:endParaRPr>
          </a:p>
        </p:txBody>
      </p:sp>
      <p:sp>
        <p:nvSpPr>
          <p:cNvPr id="4" name="Rounded Rectangle 3"/>
          <p:cNvSpPr/>
          <p:nvPr/>
        </p:nvSpPr>
        <p:spPr>
          <a:xfrm>
            <a:off x="1017511" y="4126034"/>
            <a:ext cx="1510638"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Prima fase</a:t>
            </a:r>
            <a:endParaRPr lang="it-IT" sz="1200" dirty="0">
              <a:solidFill>
                <a:srgbClr val="000000"/>
              </a:solidFill>
              <a:latin typeface="DIN Next LT Pro Condensed" charset="0"/>
              <a:ea typeface="DIN Next LT Pro Condensed" charset="0"/>
              <a:cs typeface="DIN Next LT Pro Condensed" charset="0"/>
            </a:endParaRPr>
          </a:p>
        </p:txBody>
      </p:sp>
      <p:sp>
        <p:nvSpPr>
          <p:cNvPr id="6" name="Rounded Rectangle 5"/>
          <p:cNvSpPr/>
          <p:nvPr/>
        </p:nvSpPr>
        <p:spPr>
          <a:xfrm>
            <a:off x="1027896" y="2931547"/>
            <a:ext cx="1510638" cy="1026723"/>
          </a:xfrm>
          <a:prstGeom prst="roundRect">
            <a:avLst/>
          </a:prstGeom>
          <a:solidFill>
            <a:srgbClr val="9BBB59"/>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Formazione</a:t>
            </a:r>
          </a:p>
          <a:p>
            <a:pPr algn="ctr"/>
            <a:r>
              <a:rPr lang="it-IT" sz="1200" dirty="0" smtClean="0">
                <a:solidFill>
                  <a:srgbClr val="000000"/>
                </a:solidFill>
                <a:latin typeface="DIN Next LT Pro Condensed" charset="0"/>
                <a:ea typeface="DIN Next LT Pro Condensed" charset="0"/>
                <a:cs typeface="DIN Next LT Pro Condensed" charset="0"/>
              </a:rPr>
              <a:t>Avanzamento</a:t>
            </a:r>
          </a:p>
          <a:p>
            <a:pPr algn="ctr"/>
            <a:r>
              <a:rPr lang="it-IT" sz="1200" dirty="0" smtClean="0">
                <a:solidFill>
                  <a:srgbClr val="000000"/>
                </a:solidFill>
                <a:latin typeface="DIN Next LT Pro Condensed" charset="0"/>
                <a:ea typeface="DIN Next LT Pro Condensed" charset="0"/>
                <a:cs typeface="DIN Next LT Pro Condensed" charset="0"/>
              </a:rPr>
              <a:t>Sostegno</a:t>
            </a:r>
          </a:p>
          <a:p>
            <a:pPr algn="ctr"/>
            <a:r>
              <a:rPr lang="it-IT" sz="1200" dirty="0" smtClean="0">
                <a:solidFill>
                  <a:srgbClr val="000000"/>
                </a:solidFill>
                <a:latin typeface="DIN Next LT Pro Condensed" charset="0"/>
                <a:ea typeface="DIN Next LT Pro Condensed" charset="0"/>
                <a:cs typeface="DIN Next LT Pro Condensed" charset="0"/>
              </a:rPr>
              <a:t>Continuità</a:t>
            </a:r>
            <a:endParaRPr lang="it-IT" sz="1200" dirty="0">
              <a:solidFill>
                <a:srgbClr val="000000"/>
              </a:solidFill>
              <a:latin typeface="DIN Next LT Pro Condensed" charset="0"/>
              <a:ea typeface="DIN Next LT Pro Condensed" charset="0"/>
              <a:cs typeface="DIN Next LT Pro Condensed" charset="0"/>
            </a:endParaRPr>
          </a:p>
        </p:txBody>
      </p:sp>
      <p:sp>
        <p:nvSpPr>
          <p:cNvPr id="7" name="Rounded Rectangle 6"/>
          <p:cNvSpPr/>
          <p:nvPr/>
        </p:nvSpPr>
        <p:spPr>
          <a:xfrm>
            <a:off x="1017511" y="4568046"/>
            <a:ext cx="1510638" cy="1026723"/>
          </a:xfrm>
          <a:prstGeom prst="roundRect">
            <a:avLst/>
          </a:prstGeom>
          <a:solidFill>
            <a:schemeClr val="accent3"/>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Attacco e Difesa da</a:t>
            </a:r>
          </a:p>
          <a:p>
            <a:pPr algn="ctr"/>
            <a:r>
              <a:rPr lang="it-IT" sz="1200" dirty="0" smtClean="0">
                <a:solidFill>
                  <a:srgbClr val="000000"/>
                </a:solidFill>
                <a:latin typeface="DIN Next LT Pro Condensed" charset="0"/>
                <a:ea typeface="DIN Next LT Pro Condensed" charset="0"/>
                <a:cs typeface="DIN Next LT Pro Condensed" charset="0"/>
              </a:rPr>
              <a:t>Invio</a:t>
            </a:r>
          </a:p>
          <a:p>
            <a:pPr algn="ctr"/>
            <a:r>
              <a:rPr lang="it-IT" sz="1200" dirty="0" err="1" smtClean="0">
                <a:solidFill>
                  <a:srgbClr val="000000"/>
                </a:solidFill>
                <a:latin typeface="DIN Next LT Pro Condensed" charset="0"/>
                <a:ea typeface="DIN Next LT Pro Condensed" charset="0"/>
                <a:cs typeface="DIN Next LT Pro Condensed" charset="0"/>
              </a:rPr>
              <a:t>Touche</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Mischie</a:t>
            </a:r>
            <a:endParaRPr lang="it-IT" sz="1200" dirty="0">
              <a:solidFill>
                <a:srgbClr val="000000"/>
              </a:solidFill>
              <a:latin typeface="DIN Next LT Pro Condensed" charset="0"/>
              <a:ea typeface="DIN Next LT Pro Condensed" charset="0"/>
              <a:cs typeface="DIN Next LT Pro Condensed" charset="0"/>
            </a:endParaRPr>
          </a:p>
        </p:txBody>
      </p:sp>
      <p:sp>
        <p:nvSpPr>
          <p:cNvPr id="9" name="Pentagon 8"/>
          <p:cNvSpPr/>
          <p:nvPr/>
        </p:nvSpPr>
        <p:spPr>
          <a:xfrm rot="5400000">
            <a:off x="1619177" y="-79040"/>
            <a:ext cx="339551" cy="1322382"/>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500" dirty="0"/>
          </a:p>
        </p:txBody>
      </p:sp>
      <p:sp>
        <p:nvSpPr>
          <p:cNvPr id="10" name="Rectangle 9"/>
          <p:cNvSpPr/>
          <p:nvPr/>
        </p:nvSpPr>
        <p:spPr>
          <a:xfrm>
            <a:off x="1017511" y="17989"/>
            <a:ext cx="1510638" cy="353943"/>
          </a:xfrm>
          <a:prstGeom prst="rect">
            <a:avLst/>
          </a:prstGeom>
          <a:noFill/>
        </p:spPr>
        <p:txBody>
          <a:bodyPr wrap="square" lIns="76200" tIns="38100" rIns="76200" bIns="38100">
            <a:spAutoFit/>
          </a:bodyPr>
          <a:lstStyle/>
          <a:p>
            <a:pPr algn="ctr"/>
            <a:r>
              <a:rPr lang="it-IT" b="1" dirty="0">
                <a:ln w="12700">
                  <a:solidFill>
                    <a:schemeClr val="accent3">
                      <a:lumMod val="75000"/>
                    </a:schemeClr>
                  </a:solidFill>
                  <a:prstDash val="solid"/>
                </a:ln>
                <a:solidFill>
                  <a:schemeClr val="accent3"/>
                </a:solidFill>
                <a:effectLst>
                  <a:outerShdw blurRad="41275" dist="20320" dir="1800000" algn="tl" rotWithShape="0">
                    <a:srgbClr val="000000">
                      <a:alpha val="40000"/>
                    </a:srgbClr>
                  </a:outerShdw>
                </a:effectLst>
              </a:rPr>
              <a:t>COLLETIVO</a:t>
            </a:r>
          </a:p>
        </p:txBody>
      </p:sp>
      <p:sp>
        <p:nvSpPr>
          <p:cNvPr id="11" name="Rounded Rectangle 10"/>
          <p:cNvSpPr/>
          <p:nvPr/>
        </p:nvSpPr>
        <p:spPr>
          <a:xfrm>
            <a:off x="3173984" y="822217"/>
            <a:ext cx="1641856"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Movimento del Gioco Attacco</a:t>
            </a:r>
            <a:endParaRPr lang="it-IT" sz="1200" dirty="0">
              <a:solidFill>
                <a:srgbClr val="000000"/>
              </a:solidFill>
              <a:latin typeface="DIN Next LT Pro Condensed" charset="0"/>
              <a:ea typeface="DIN Next LT Pro Condensed" charset="0"/>
              <a:cs typeface="DIN Next LT Pro Condensed" charset="0"/>
            </a:endParaRPr>
          </a:p>
        </p:txBody>
      </p:sp>
      <p:sp>
        <p:nvSpPr>
          <p:cNvPr id="12" name="Rounded Rectangle 11"/>
          <p:cNvSpPr/>
          <p:nvPr/>
        </p:nvSpPr>
        <p:spPr>
          <a:xfrm>
            <a:off x="3173984" y="2419726"/>
            <a:ext cx="1641856"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Movimento del Gioco Difesa</a:t>
            </a:r>
            <a:endParaRPr lang="it-IT" sz="1200" dirty="0">
              <a:solidFill>
                <a:srgbClr val="000000"/>
              </a:solidFill>
              <a:latin typeface="DIN Next LT Pro Condensed" charset="0"/>
              <a:ea typeface="DIN Next LT Pro Condensed" charset="0"/>
              <a:cs typeface="DIN Next LT Pro Condensed" charset="0"/>
            </a:endParaRPr>
          </a:p>
        </p:txBody>
      </p:sp>
      <p:sp>
        <p:nvSpPr>
          <p:cNvPr id="13" name="Rounded Rectangle 12"/>
          <p:cNvSpPr/>
          <p:nvPr/>
        </p:nvSpPr>
        <p:spPr>
          <a:xfrm>
            <a:off x="3173984" y="4126034"/>
            <a:ext cx="1641856"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Prima fase</a:t>
            </a:r>
            <a:endParaRPr lang="it-IT" sz="1200" dirty="0">
              <a:solidFill>
                <a:srgbClr val="000000"/>
              </a:solidFill>
              <a:latin typeface="DIN Next LT Pro Condensed" charset="0"/>
              <a:ea typeface="DIN Next LT Pro Condensed" charset="0"/>
              <a:cs typeface="DIN Next LT Pro Condensed" charset="0"/>
            </a:endParaRPr>
          </a:p>
        </p:txBody>
      </p:sp>
      <p:sp>
        <p:nvSpPr>
          <p:cNvPr id="14" name="Rounded Rectangle 13"/>
          <p:cNvSpPr/>
          <p:nvPr/>
        </p:nvSpPr>
        <p:spPr>
          <a:xfrm>
            <a:off x="3173984" y="1261045"/>
            <a:ext cx="1641856" cy="1026723"/>
          </a:xfrm>
          <a:prstGeom prst="roundRect">
            <a:avLst/>
          </a:prstGeom>
          <a:solidFill>
            <a:srgbClr val="D99694"/>
          </a:solidFill>
          <a:ln>
            <a:solidFill>
              <a:srgbClr val="D04B4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chemeClr val="tx1"/>
                </a:solidFill>
                <a:latin typeface="DIN Next LT Pro Condensed" charset="0"/>
                <a:ea typeface="DIN Next LT Pro Condensed" charset="0"/>
                <a:cs typeface="DIN Next LT Pro Condensed" charset="0"/>
              </a:rPr>
              <a:t>Vita del pallone</a:t>
            </a:r>
          </a:p>
          <a:p>
            <a:pPr algn="ctr"/>
            <a:r>
              <a:rPr lang="it-IT" sz="1200" dirty="0" smtClean="0">
                <a:solidFill>
                  <a:schemeClr val="tx1"/>
                </a:solidFill>
                <a:latin typeface="DIN Next LT Pro Condensed" charset="0"/>
                <a:ea typeface="DIN Next LT Pro Condensed" charset="0"/>
                <a:cs typeface="DIN Next LT Pro Condensed" charset="0"/>
              </a:rPr>
              <a:t>Gruppo sull’asse</a:t>
            </a:r>
          </a:p>
          <a:p>
            <a:pPr algn="ctr"/>
            <a:r>
              <a:rPr lang="it-IT" sz="1200" dirty="0" smtClean="0">
                <a:solidFill>
                  <a:schemeClr val="tx1"/>
                </a:solidFill>
                <a:latin typeface="DIN Next LT Pro Condensed" charset="0"/>
                <a:ea typeface="DIN Next LT Pro Condensed" charset="0"/>
                <a:cs typeface="DIN Next LT Pro Condensed" charset="0"/>
              </a:rPr>
              <a:t>Gruppo in anticipo</a:t>
            </a:r>
          </a:p>
          <a:p>
            <a:pPr algn="ctr"/>
            <a:r>
              <a:rPr lang="it-IT" sz="1200" dirty="0" smtClean="0">
                <a:solidFill>
                  <a:schemeClr val="tx1"/>
                </a:solidFill>
                <a:latin typeface="DIN Next LT Pro Condensed" charset="0"/>
                <a:ea typeface="DIN Next LT Pro Condensed" charset="0"/>
                <a:cs typeface="DIN Next LT Pro Condensed" charset="0"/>
              </a:rPr>
              <a:t>Gruppo in ritardo</a:t>
            </a:r>
            <a:endParaRPr lang="it-IT" sz="1200" dirty="0">
              <a:solidFill>
                <a:schemeClr val="tx1"/>
              </a:solidFill>
              <a:latin typeface="DIN Next LT Pro Condensed" charset="0"/>
              <a:ea typeface="DIN Next LT Pro Condensed" charset="0"/>
              <a:cs typeface="DIN Next LT Pro Condensed" charset="0"/>
            </a:endParaRPr>
          </a:p>
        </p:txBody>
      </p:sp>
      <p:sp>
        <p:nvSpPr>
          <p:cNvPr id="15" name="Rounded Rectangle 14"/>
          <p:cNvSpPr/>
          <p:nvPr/>
        </p:nvSpPr>
        <p:spPr>
          <a:xfrm>
            <a:off x="3167614" y="2931547"/>
            <a:ext cx="1641856" cy="1026723"/>
          </a:xfrm>
          <a:prstGeom prst="roundRect">
            <a:avLst/>
          </a:prstGeom>
          <a:solidFill>
            <a:srgbClr val="D99694"/>
          </a:solidFill>
          <a:ln>
            <a:solidFill>
              <a:srgbClr val="D04B4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Sul pallone</a:t>
            </a:r>
          </a:p>
          <a:p>
            <a:pPr algn="ctr"/>
            <a:r>
              <a:rPr lang="it-IT" sz="1200" dirty="0" smtClean="0">
                <a:solidFill>
                  <a:srgbClr val="000000"/>
                </a:solidFill>
                <a:latin typeface="DIN Next LT Pro Condensed" charset="0"/>
                <a:ea typeface="DIN Next LT Pro Condensed" charset="0"/>
                <a:cs typeface="DIN Next LT Pro Condensed" charset="0"/>
              </a:rPr>
              <a:t>Difesa interno</a:t>
            </a:r>
          </a:p>
          <a:p>
            <a:pPr algn="ctr"/>
            <a:r>
              <a:rPr lang="it-IT" sz="1200" dirty="0" smtClean="0">
                <a:solidFill>
                  <a:srgbClr val="000000"/>
                </a:solidFill>
                <a:latin typeface="DIN Next LT Pro Condensed" charset="0"/>
                <a:ea typeface="DIN Next LT Pro Condensed" charset="0"/>
                <a:cs typeface="DIN Next LT Pro Condensed" charset="0"/>
              </a:rPr>
              <a:t>Difesa esterno</a:t>
            </a:r>
          </a:p>
          <a:p>
            <a:pPr algn="ctr"/>
            <a:r>
              <a:rPr lang="it-IT" sz="1200" dirty="0" smtClean="0">
                <a:solidFill>
                  <a:srgbClr val="000000"/>
                </a:solidFill>
                <a:latin typeface="DIN Next LT Pro Condensed" charset="0"/>
                <a:ea typeface="DIN Next LT Pro Condensed" charset="0"/>
                <a:cs typeface="DIN Next LT Pro Condensed" charset="0"/>
              </a:rPr>
              <a:t>Difesa dietro</a:t>
            </a:r>
            <a:endParaRPr lang="it-IT" sz="1200" dirty="0">
              <a:solidFill>
                <a:srgbClr val="000000"/>
              </a:solidFill>
              <a:latin typeface="DIN Next LT Pro Condensed" charset="0"/>
              <a:ea typeface="DIN Next LT Pro Condensed" charset="0"/>
              <a:cs typeface="DIN Next LT Pro Condensed" charset="0"/>
            </a:endParaRPr>
          </a:p>
        </p:txBody>
      </p:sp>
      <p:sp>
        <p:nvSpPr>
          <p:cNvPr id="16" name="Rounded Rectangle 15"/>
          <p:cNvSpPr/>
          <p:nvPr/>
        </p:nvSpPr>
        <p:spPr>
          <a:xfrm>
            <a:off x="3155422" y="4568046"/>
            <a:ext cx="1641856" cy="1026723"/>
          </a:xfrm>
          <a:prstGeom prst="roundRect">
            <a:avLst/>
          </a:prstGeom>
          <a:solidFill>
            <a:schemeClr val="accent2">
              <a:lumMod val="60000"/>
              <a:lumOff val="40000"/>
            </a:schemeClr>
          </a:solidFill>
          <a:ln>
            <a:solidFill>
              <a:srgbClr val="D04B4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Invio</a:t>
            </a:r>
          </a:p>
          <a:p>
            <a:pPr algn="ctr"/>
            <a:r>
              <a:rPr lang="it-IT" sz="1200" dirty="0" err="1" smtClean="0">
                <a:solidFill>
                  <a:srgbClr val="000000"/>
                </a:solidFill>
                <a:latin typeface="DIN Next LT Pro Condensed" charset="0"/>
                <a:ea typeface="DIN Next LT Pro Condensed" charset="0"/>
                <a:cs typeface="DIN Next LT Pro Condensed" charset="0"/>
              </a:rPr>
              <a:t>Touche</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Mischia</a:t>
            </a:r>
          </a:p>
          <a:p>
            <a:pPr algn="ctr"/>
            <a:r>
              <a:rPr lang="it-IT" sz="1200" dirty="0" smtClean="0">
                <a:solidFill>
                  <a:srgbClr val="000000"/>
                </a:solidFill>
                <a:latin typeface="DIN Next LT Pro Condensed" charset="0"/>
                <a:ea typeface="DIN Next LT Pro Condensed" charset="0"/>
                <a:cs typeface="DIN Next LT Pro Condensed" charset="0"/>
              </a:rPr>
              <a:t>Trequarti</a:t>
            </a:r>
            <a:endParaRPr lang="it-IT" sz="1200" dirty="0">
              <a:solidFill>
                <a:srgbClr val="000000"/>
              </a:solidFill>
              <a:latin typeface="DIN Next LT Pro Condensed" charset="0"/>
              <a:ea typeface="DIN Next LT Pro Condensed" charset="0"/>
              <a:cs typeface="DIN Next LT Pro Condensed" charset="0"/>
            </a:endParaRPr>
          </a:p>
        </p:txBody>
      </p:sp>
      <p:sp>
        <p:nvSpPr>
          <p:cNvPr id="17" name="Pentagon 16"/>
          <p:cNvSpPr/>
          <p:nvPr/>
        </p:nvSpPr>
        <p:spPr>
          <a:xfrm rot="5400000">
            <a:off x="3806573" y="-238777"/>
            <a:ext cx="339551" cy="164185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dirty="0"/>
          </a:p>
        </p:txBody>
      </p:sp>
      <p:sp>
        <p:nvSpPr>
          <p:cNvPr id="18" name="Rectangle 17"/>
          <p:cNvSpPr/>
          <p:nvPr/>
        </p:nvSpPr>
        <p:spPr>
          <a:xfrm>
            <a:off x="2830278" y="17989"/>
            <a:ext cx="2478560" cy="353943"/>
          </a:xfrm>
          <a:prstGeom prst="rect">
            <a:avLst/>
          </a:prstGeom>
          <a:noFill/>
        </p:spPr>
        <p:txBody>
          <a:bodyPr wrap="square" lIns="76200" tIns="38100" rIns="76200" bIns="38100">
            <a:spAutoFit/>
          </a:bodyPr>
          <a:lstStyle/>
          <a:p>
            <a:pPr algn="ctr"/>
            <a:r>
              <a:rPr lang="it-IT" b="1" dirty="0">
                <a:ln w="12700">
                  <a:solidFill>
                    <a:schemeClr val="accent2"/>
                  </a:solidFill>
                  <a:prstDash val="solid"/>
                </a:ln>
                <a:solidFill>
                  <a:schemeClr val="accent2"/>
                </a:solidFill>
                <a:effectLst>
                  <a:outerShdw blurRad="41275" dist="20320" dir="1800000" algn="tl" rotWithShape="0">
                    <a:srgbClr val="000000">
                      <a:alpha val="40000"/>
                    </a:srgbClr>
                  </a:outerShdw>
                </a:effectLst>
              </a:rPr>
              <a:t>GRUPPO-REPARTI</a:t>
            </a:r>
          </a:p>
        </p:txBody>
      </p:sp>
      <p:sp>
        <p:nvSpPr>
          <p:cNvPr id="19" name="Rounded Rectangle 18"/>
          <p:cNvSpPr/>
          <p:nvPr/>
        </p:nvSpPr>
        <p:spPr>
          <a:xfrm>
            <a:off x="6565160" y="808153"/>
            <a:ext cx="1315175"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Movimento del Gioco Attacco</a:t>
            </a:r>
            <a:endParaRPr lang="it-IT" sz="1200" dirty="0">
              <a:solidFill>
                <a:srgbClr val="000000"/>
              </a:solidFill>
              <a:latin typeface="DIN Next LT Pro Condensed" charset="0"/>
              <a:ea typeface="DIN Next LT Pro Condensed" charset="0"/>
              <a:cs typeface="DIN Next LT Pro Condensed" charset="0"/>
            </a:endParaRPr>
          </a:p>
        </p:txBody>
      </p:sp>
      <p:sp>
        <p:nvSpPr>
          <p:cNvPr id="20" name="Rounded Rectangle 19"/>
          <p:cNvSpPr/>
          <p:nvPr/>
        </p:nvSpPr>
        <p:spPr>
          <a:xfrm>
            <a:off x="6492006" y="2550305"/>
            <a:ext cx="1388183"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Movimento del Gioco Difesa</a:t>
            </a:r>
            <a:endParaRPr lang="it-IT" sz="1200" dirty="0">
              <a:solidFill>
                <a:srgbClr val="000000"/>
              </a:solidFill>
              <a:latin typeface="DIN Next LT Pro Condensed" charset="0"/>
              <a:ea typeface="DIN Next LT Pro Condensed" charset="0"/>
              <a:cs typeface="DIN Next LT Pro Condensed" charset="0"/>
            </a:endParaRPr>
          </a:p>
        </p:txBody>
      </p:sp>
      <p:sp>
        <p:nvSpPr>
          <p:cNvPr id="21" name="Rounded Rectangle 20"/>
          <p:cNvSpPr/>
          <p:nvPr/>
        </p:nvSpPr>
        <p:spPr>
          <a:xfrm>
            <a:off x="6504054" y="4126034"/>
            <a:ext cx="1315175"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Prima fase</a:t>
            </a:r>
            <a:endParaRPr lang="it-IT" sz="1200" dirty="0">
              <a:solidFill>
                <a:srgbClr val="000000"/>
              </a:solidFill>
              <a:latin typeface="DIN Next LT Pro Condensed" charset="0"/>
              <a:ea typeface="DIN Next LT Pro Condensed" charset="0"/>
              <a:cs typeface="DIN Next LT Pro Condensed" charset="0"/>
            </a:endParaRPr>
          </a:p>
        </p:txBody>
      </p:sp>
      <p:sp>
        <p:nvSpPr>
          <p:cNvPr id="22" name="Rounded Rectangle 21"/>
          <p:cNvSpPr/>
          <p:nvPr/>
        </p:nvSpPr>
        <p:spPr>
          <a:xfrm>
            <a:off x="5096256" y="1246980"/>
            <a:ext cx="2112600" cy="1242246"/>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it-IT" sz="1200" dirty="0" smtClean="0">
                <a:solidFill>
                  <a:schemeClr val="tx1"/>
                </a:solidFill>
                <a:latin typeface="DIN Next LT Pro Condensed" charset="0"/>
                <a:ea typeface="DIN Next LT Pro Condensed" charset="0"/>
                <a:cs typeface="DIN Next LT Pro Condensed" charset="0"/>
              </a:rPr>
              <a:t>Evasione</a:t>
            </a:r>
          </a:p>
          <a:p>
            <a:pPr algn="ctr"/>
            <a:r>
              <a:rPr lang="it-IT" sz="1200" dirty="0" smtClean="0">
                <a:solidFill>
                  <a:schemeClr val="tx1"/>
                </a:solidFill>
                <a:latin typeface="DIN Next LT Pro Condensed" charset="0"/>
                <a:ea typeface="DIN Next LT Pro Condensed" charset="0"/>
                <a:cs typeface="DIN Next LT Pro Condensed" charset="0"/>
              </a:rPr>
              <a:t>Presa di decisione</a:t>
            </a:r>
          </a:p>
          <a:p>
            <a:pPr algn="ctr"/>
            <a:r>
              <a:rPr lang="it-IT" sz="1200" dirty="0" smtClean="0">
                <a:solidFill>
                  <a:schemeClr val="tx1"/>
                </a:solidFill>
                <a:latin typeface="DIN Next LT Pro Condensed" charset="0"/>
                <a:ea typeface="DIN Next LT Pro Condensed" charset="0"/>
                <a:cs typeface="DIN Next LT Pro Condensed" charset="0"/>
              </a:rPr>
              <a:t>Passaggio e ricezione</a:t>
            </a:r>
          </a:p>
          <a:p>
            <a:pPr algn="ctr"/>
            <a:r>
              <a:rPr lang="it-IT" sz="1200" dirty="0" smtClean="0">
                <a:solidFill>
                  <a:schemeClr val="tx1"/>
                </a:solidFill>
                <a:latin typeface="DIN Next LT Pro Condensed" charset="0"/>
                <a:ea typeface="DIN Next LT Pro Condensed" charset="0"/>
                <a:cs typeface="DIN Next LT Pro Condensed" charset="0"/>
              </a:rPr>
              <a:t>Sostegno (laterale e profondo)</a:t>
            </a:r>
          </a:p>
          <a:p>
            <a:pPr algn="ctr"/>
            <a:r>
              <a:rPr lang="it-IT" sz="1200" dirty="0">
                <a:solidFill>
                  <a:schemeClr val="tx1"/>
                </a:solidFill>
                <a:latin typeface="DIN Next LT Pro Condensed" charset="0"/>
                <a:ea typeface="DIN Next LT Pro Condensed" charset="0"/>
                <a:cs typeface="DIN Next LT Pro Condensed" charset="0"/>
              </a:rPr>
              <a:t>Calcio</a:t>
            </a:r>
          </a:p>
          <a:p>
            <a:pPr algn="ctr"/>
            <a:endParaRPr lang="it-IT" sz="1200" dirty="0" smtClean="0">
              <a:solidFill>
                <a:schemeClr val="tx1"/>
              </a:solidFill>
              <a:latin typeface="DIN Next LT Pro Condensed" charset="0"/>
              <a:ea typeface="DIN Next LT Pro Condensed" charset="0"/>
              <a:cs typeface="DIN Next LT Pro Condensed" charset="0"/>
            </a:endParaRPr>
          </a:p>
        </p:txBody>
      </p:sp>
      <p:sp>
        <p:nvSpPr>
          <p:cNvPr id="23" name="Rounded Rectangle 22"/>
          <p:cNvSpPr/>
          <p:nvPr/>
        </p:nvSpPr>
        <p:spPr>
          <a:xfrm>
            <a:off x="6068174" y="2997139"/>
            <a:ext cx="2243383" cy="1026723"/>
          </a:xfrm>
          <a:prstGeom prst="roundRect">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Placcaggio</a:t>
            </a:r>
          </a:p>
          <a:p>
            <a:pPr algn="ctr"/>
            <a:r>
              <a:rPr lang="it-IT" sz="1200" dirty="0" smtClean="0">
                <a:solidFill>
                  <a:srgbClr val="000000"/>
                </a:solidFill>
                <a:latin typeface="DIN Next LT Pro Condensed" charset="0"/>
                <a:ea typeface="DIN Next LT Pro Condensed" charset="0"/>
                <a:cs typeface="DIN Next LT Pro Condensed" charset="0"/>
              </a:rPr>
              <a:t>Vincere Il pallone</a:t>
            </a:r>
          </a:p>
          <a:p>
            <a:pPr algn="ctr"/>
            <a:r>
              <a:rPr lang="it-IT" sz="1200" dirty="0" smtClean="0">
                <a:solidFill>
                  <a:schemeClr val="tx1"/>
                </a:solidFill>
                <a:latin typeface="DIN Next LT Pro Condensed" charset="0"/>
                <a:ea typeface="DIN Next LT Pro Condensed" charset="0"/>
                <a:cs typeface="DIN Next LT Pro Condensed" charset="0"/>
              </a:rPr>
              <a:t>Presa di decisione</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Contro </a:t>
            </a:r>
            <a:r>
              <a:rPr lang="it-IT" sz="1200" dirty="0" err="1" smtClean="0">
                <a:solidFill>
                  <a:srgbClr val="000000"/>
                </a:solidFill>
                <a:latin typeface="DIN Next LT Pro Condensed" charset="0"/>
                <a:ea typeface="DIN Next LT Pro Condensed" charset="0"/>
                <a:cs typeface="DIN Next LT Pro Condensed" charset="0"/>
              </a:rPr>
              <a:t>ruck</a:t>
            </a:r>
            <a:r>
              <a:rPr lang="it-IT" sz="1200" dirty="0" smtClean="0">
                <a:solidFill>
                  <a:srgbClr val="000000"/>
                </a:solidFill>
                <a:latin typeface="DIN Next LT Pro Condensed" charset="0"/>
                <a:ea typeface="DIN Next LT Pro Condensed" charset="0"/>
                <a:cs typeface="DIN Next LT Pro Condensed" charset="0"/>
              </a:rPr>
              <a:t> </a:t>
            </a:r>
          </a:p>
          <a:p>
            <a:pPr algn="ctr"/>
            <a:r>
              <a:rPr lang="it-IT" sz="1200" dirty="0" smtClean="0">
                <a:solidFill>
                  <a:srgbClr val="000000"/>
                </a:solidFill>
                <a:latin typeface="DIN Next LT Pro Condensed" charset="0"/>
                <a:ea typeface="DIN Next LT Pro Condensed" charset="0"/>
                <a:cs typeface="DIN Next LT Pro Condensed" charset="0"/>
              </a:rPr>
              <a:t>Angoli di corsa</a:t>
            </a:r>
            <a:endParaRPr lang="it-IT" sz="1200" dirty="0">
              <a:solidFill>
                <a:srgbClr val="000000"/>
              </a:solidFill>
              <a:latin typeface="DIN Next LT Pro Condensed" charset="0"/>
              <a:ea typeface="DIN Next LT Pro Condensed" charset="0"/>
              <a:cs typeface="DIN Next LT Pro Condensed" charset="0"/>
            </a:endParaRPr>
          </a:p>
        </p:txBody>
      </p:sp>
      <p:sp>
        <p:nvSpPr>
          <p:cNvPr id="24" name="Rounded Rectangle 23"/>
          <p:cNvSpPr/>
          <p:nvPr/>
        </p:nvSpPr>
        <p:spPr>
          <a:xfrm>
            <a:off x="5096256" y="4568046"/>
            <a:ext cx="2112600" cy="1111677"/>
          </a:xfrm>
          <a:prstGeom prst="roundRect">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Ruoli in…</a:t>
            </a:r>
          </a:p>
          <a:p>
            <a:pPr algn="ctr"/>
            <a:r>
              <a:rPr lang="it-IT" sz="1200" dirty="0" smtClean="0">
                <a:solidFill>
                  <a:srgbClr val="000000"/>
                </a:solidFill>
                <a:latin typeface="DIN Next LT Pro Condensed" charset="0"/>
                <a:ea typeface="DIN Next LT Pro Condensed" charset="0"/>
                <a:cs typeface="DIN Next LT Pro Condensed" charset="0"/>
              </a:rPr>
              <a:t>Invio</a:t>
            </a:r>
          </a:p>
          <a:p>
            <a:pPr algn="ctr"/>
            <a:r>
              <a:rPr lang="it-IT" sz="1200" dirty="0" err="1" smtClean="0">
                <a:solidFill>
                  <a:srgbClr val="000000"/>
                </a:solidFill>
                <a:latin typeface="DIN Next LT Pro Condensed" charset="0"/>
                <a:ea typeface="DIN Next LT Pro Condensed" charset="0"/>
                <a:cs typeface="DIN Next LT Pro Condensed" charset="0"/>
              </a:rPr>
              <a:t>Touche</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Mischie</a:t>
            </a:r>
          </a:p>
          <a:p>
            <a:pPr algn="ctr"/>
            <a:r>
              <a:rPr lang="it-IT" sz="1200" dirty="0" smtClean="0">
                <a:solidFill>
                  <a:srgbClr val="000000"/>
                </a:solidFill>
                <a:latin typeface="DIN Next LT Pro Condensed" charset="0"/>
                <a:ea typeface="DIN Next LT Pro Condensed" charset="0"/>
                <a:cs typeface="DIN Next LT Pro Condensed" charset="0"/>
              </a:rPr>
              <a:t>Trequarti</a:t>
            </a:r>
            <a:endParaRPr lang="it-IT" sz="1200" dirty="0">
              <a:solidFill>
                <a:srgbClr val="000000"/>
              </a:solidFill>
              <a:latin typeface="DIN Next LT Pro Condensed" charset="0"/>
              <a:ea typeface="DIN Next LT Pro Condensed" charset="0"/>
              <a:cs typeface="DIN Next LT Pro Condensed" charset="0"/>
            </a:endParaRPr>
          </a:p>
        </p:txBody>
      </p:sp>
      <p:sp>
        <p:nvSpPr>
          <p:cNvPr id="25" name="Pentagon 24"/>
          <p:cNvSpPr/>
          <p:nvPr/>
        </p:nvSpPr>
        <p:spPr>
          <a:xfrm rot="5400000">
            <a:off x="7052970" y="-88109"/>
            <a:ext cx="339551" cy="1315175"/>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500" dirty="0"/>
          </a:p>
        </p:txBody>
      </p:sp>
      <p:sp>
        <p:nvSpPr>
          <p:cNvPr id="26" name="Rectangle 25"/>
          <p:cNvSpPr/>
          <p:nvPr/>
        </p:nvSpPr>
        <p:spPr>
          <a:xfrm>
            <a:off x="6260546" y="16117"/>
            <a:ext cx="2162580" cy="353943"/>
          </a:xfrm>
          <a:prstGeom prst="rect">
            <a:avLst/>
          </a:prstGeom>
          <a:noFill/>
        </p:spPr>
        <p:txBody>
          <a:bodyPr wrap="none" lIns="76200" tIns="38100" rIns="76200" bIns="38100">
            <a:spAutoFit/>
          </a:bodyPr>
          <a:lstStyle/>
          <a:p>
            <a:pPr algn="ctr"/>
            <a:r>
              <a:rPr lang="it-IT" b="1" dirty="0">
                <a:ln w="12700">
                  <a:solidFill>
                    <a:schemeClr val="accent1"/>
                  </a:solidFill>
                  <a:prstDash val="solid"/>
                </a:ln>
                <a:solidFill>
                  <a:schemeClr val="tx2">
                    <a:lumMod val="60000"/>
                    <a:lumOff val="40000"/>
                  </a:schemeClr>
                </a:solidFill>
                <a:effectLst>
                  <a:outerShdw blurRad="41275" dist="20320" dir="1800000" algn="tl" rotWithShape="0">
                    <a:srgbClr val="000000">
                      <a:alpha val="40000"/>
                    </a:srgbClr>
                  </a:outerShdw>
                </a:effectLst>
              </a:rPr>
              <a:t>INDIVIDUALE-RUOLO</a:t>
            </a:r>
          </a:p>
        </p:txBody>
      </p:sp>
      <p:sp>
        <p:nvSpPr>
          <p:cNvPr id="28" name="Rounded Rectangle 27"/>
          <p:cNvSpPr/>
          <p:nvPr/>
        </p:nvSpPr>
        <p:spPr>
          <a:xfrm>
            <a:off x="7208856" y="1259477"/>
            <a:ext cx="1935144" cy="1242246"/>
          </a:xfrm>
          <a:prstGeom prst="roundRect">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chemeClr val="tx1"/>
                </a:solidFill>
                <a:latin typeface="DIN Next LT Pro Condensed" charset="0"/>
                <a:ea typeface="DIN Next LT Pro Condensed" charset="0"/>
                <a:cs typeface="DIN Next LT Pro Condensed" charset="0"/>
              </a:rPr>
              <a:t>Continuità al  contatto</a:t>
            </a:r>
          </a:p>
          <a:p>
            <a:pPr algn="ctr"/>
            <a:r>
              <a:rPr lang="it-IT" sz="1200" dirty="0" smtClean="0">
                <a:solidFill>
                  <a:schemeClr val="tx1"/>
                </a:solidFill>
                <a:latin typeface="DIN Next LT Pro Condensed" charset="0"/>
                <a:ea typeface="DIN Next LT Pro Condensed" charset="0"/>
                <a:cs typeface="DIN Next LT Pro Condensed" charset="0"/>
              </a:rPr>
              <a:t>Prendere un placcaggio</a:t>
            </a:r>
          </a:p>
          <a:p>
            <a:pPr algn="ctr"/>
            <a:r>
              <a:rPr lang="it-IT" sz="1200" dirty="0" err="1" smtClean="0">
                <a:solidFill>
                  <a:schemeClr val="tx1"/>
                </a:solidFill>
                <a:latin typeface="DIN Next LT Pro Condensed" charset="0"/>
                <a:ea typeface="DIN Next LT Pro Condensed" charset="0"/>
                <a:cs typeface="DIN Next LT Pro Condensed" charset="0"/>
              </a:rPr>
              <a:t>Ruck</a:t>
            </a:r>
            <a:endParaRPr lang="it-IT" sz="1200" dirty="0" smtClean="0">
              <a:solidFill>
                <a:schemeClr val="tx1"/>
              </a:solidFill>
              <a:latin typeface="DIN Next LT Pro Condensed" charset="0"/>
              <a:ea typeface="DIN Next LT Pro Condensed" charset="0"/>
              <a:cs typeface="DIN Next LT Pro Condensed" charset="0"/>
            </a:endParaRPr>
          </a:p>
          <a:p>
            <a:pPr algn="ctr"/>
            <a:r>
              <a:rPr lang="it-IT" sz="1200" dirty="0" err="1" smtClean="0">
                <a:solidFill>
                  <a:schemeClr val="tx1"/>
                </a:solidFill>
                <a:latin typeface="DIN Next LT Pro Condensed" charset="0"/>
                <a:ea typeface="DIN Next LT Pro Condensed" charset="0"/>
                <a:cs typeface="DIN Next LT Pro Condensed" charset="0"/>
              </a:rPr>
              <a:t>Maul</a:t>
            </a:r>
            <a:endParaRPr lang="it-IT" sz="1200" dirty="0" smtClean="0">
              <a:solidFill>
                <a:schemeClr val="tx1"/>
              </a:solidFill>
              <a:latin typeface="DIN Next LT Pro Condensed" charset="0"/>
              <a:ea typeface="DIN Next LT Pro Condensed" charset="0"/>
              <a:cs typeface="DIN Next LT Pro Condensed" charset="0"/>
            </a:endParaRPr>
          </a:p>
          <a:p>
            <a:pPr algn="ctr"/>
            <a:r>
              <a:rPr lang="it-IT" sz="1200" dirty="0">
                <a:solidFill>
                  <a:srgbClr val="000000"/>
                </a:solidFill>
                <a:latin typeface="DIN Next LT Pro Condensed" charset="0"/>
                <a:ea typeface="DIN Next LT Pro Condensed" charset="0"/>
                <a:cs typeface="DIN Next LT Pro Condensed" charset="0"/>
              </a:rPr>
              <a:t>Distribuzione e </a:t>
            </a:r>
            <a:r>
              <a:rPr lang="it-IT" sz="1200" dirty="0" smtClean="0">
                <a:solidFill>
                  <a:srgbClr val="000000"/>
                </a:solidFill>
                <a:latin typeface="DIN Next LT Pro Condensed" charset="0"/>
                <a:ea typeface="DIN Next LT Pro Condensed" charset="0"/>
                <a:cs typeface="DIN Next LT Pro Condensed" charset="0"/>
              </a:rPr>
              <a:t>Redistribuzione</a:t>
            </a:r>
            <a:endParaRPr lang="it-IT" sz="1200" dirty="0" smtClean="0">
              <a:solidFill>
                <a:schemeClr val="tx1"/>
              </a:solidFill>
              <a:latin typeface="DIN Next LT Pro Condensed" charset="0"/>
              <a:ea typeface="DIN Next LT Pro Condensed" charset="0"/>
              <a:cs typeface="DIN Next LT Pro Condensed" charset="0"/>
            </a:endParaRPr>
          </a:p>
          <a:p>
            <a:pPr algn="ctr"/>
            <a:endParaRPr lang="it-IT" sz="1200" dirty="0">
              <a:solidFill>
                <a:schemeClr val="tx1"/>
              </a:solidFill>
              <a:latin typeface="DIN Next LT Pro Condensed" charset="0"/>
              <a:ea typeface="DIN Next LT Pro Condensed" charset="0"/>
              <a:cs typeface="DIN Next LT Pro Condensed" charset="0"/>
            </a:endParaRPr>
          </a:p>
        </p:txBody>
      </p:sp>
      <p:sp>
        <p:nvSpPr>
          <p:cNvPr id="29" name="Rounded Rectangle 28"/>
          <p:cNvSpPr/>
          <p:nvPr/>
        </p:nvSpPr>
        <p:spPr>
          <a:xfrm>
            <a:off x="7208856" y="4568046"/>
            <a:ext cx="1935144" cy="1111677"/>
          </a:xfrm>
          <a:prstGeom prst="roundRect">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Piloni; </a:t>
            </a:r>
            <a:r>
              <a:rPr lang="it-IT" sz="1200" dirty="0" err="1" smtClean="0">
                <a:solidFill>
                  <a:srgbClr val="000000"/>
                </a:solidFill>
                <a:latin typeface="DIN Next LT Pro Condensed" charset="0"/>
                <a:ea typeface="DIN Next LT Pro Condensed" charset="0"/>
                <a:cs typeface="DIN Next LT Pro Condensed" charset="0"/>
              </a:rPr>
              <a:t>Tallanatore</a:t>
            </a:r>
            <a:r>
              <a:rPr lang="it-IT" sz="1200" dirty="0" smtClean="0">
                <a:solidFill>
                  <a:srgbClr val="000000"/>
                </a:solidFill>
                <a:latin typeface="DIN Next LT Pro Condensed" charset="0"/>
                <a:ea typeface="DIN Next LT Pro Condensed" charset="0"/>
                <a:cs typeface="DIN Next LT Pro Condensed" charset="0"/>
              </a:rPr>
              <a:t>; </a:t>
            </a:r>
          </a:p>
          <a:p>
            <a:pPr algn="ctr"/>
            <a:r>
              <a:rPr lang="it-IT" sz="1200" dirty="0" smtClean="0">
                <a:solidFill>
                  <a:srgbClr val="000000"/>
                </a:solidFill>
                <a:latin typeface="DIN Next LT Pro Condensed" charset="0"/>
                <a:ea typeface="DIN Next LT Pro Condensed" charset="0"/>
                <a:cs typeface="DIN Next LT Pro Condensed" charset="0"/>
              </a:rPr>
              <a:t>2° Linea; 3° Linea</a:t>
            </a:r>
          </a:p>
          <a:p>
            <a:pPr algn="ctr"/>
            <a:r>
              <a:rPr lang="it-IT" sz="1200" dirty="0" smtClean="0">
                <a:solidFill>
                  <a:srgbClr val="000000"/>
                </a:solidFill>
                <a:latin typeface="DIN Next LT Pro Condensed" charset="0"/>
                <a:ea typeface="DIN Next LT Pro Condensed" charset="0"/>
                <a:cs typeface="DIN Next LT Pro Condensed" charset="0"/>
              </a:rPr>
              <a:t>M-Mischie</a:t>
            </a:r>
          </a:p>
          <a:p>
            <a:pPr algn="ctr"/>
            <a:r>
              <a:rPr lang="it-IT" sz="1200" dirty="0" smtClean="0">
                <a:solidFill>
                  <a:srgbClr val="000000"/>
                </a:solidFill>
                <a:latin typeface="DIN Next LT Pro Condensed" charset="0"/>
                <a:ea typeface="DIN Next LT Pro Condensed" charset="0"/>
                <a:cs typeface="DIN Next LT Pro Condensed" charset="0"/>
              </a:rPr>
              <a:t>M-</a:t>
            </a:r>
            <a:r>
              <a:rPr lang="it-IT" sz="1200" dirty="0" err="1" smtClean="0">
                <a:solidFill>
                  <a:srgbClr val="000000"/>
                </a:solidFill>
                <a:latin typeface="DIN Next LT Pro Condensed" charset="0"/>
                <a:ea typeface="DIN Next LT Pro Condensed" charset="0"/>
                <a:cs typeface="DIN Next LT Pro Condensed" charset="0"/>
              </a:rPr>
              <a:t>Apetura</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Centro</a:t>
            </a:r>
          </a:p>
          <a:p>
            <a:pPr algn="ctr"/>
            <a:r>
              <a:rPr lang="it-IT" sz="1200" dirty="0" smtClean="0">
                <a:solidFill>
                  <a:srgbClr val="000000"/>
                </a:solidFill>
                <a:latin typeface="DIN Next LT Pro Condensed" charset="0"/>
                <a:ea typeface="DIN Next LT Pro Condensed" charset="0"/>
                <a:cs typeface="DIN Next LT Pro Condensed" charset="0"/>
              </a:rPr>
              <a:t>Ala e Estremo</a:t>
            </a:r>
            <a:endParaRPr lang="it-IT" sz="1200" dirty="0">
              <a:solidFill>
                <a:srgbClr val="000000"/>
              </a:solidFill>
              <a:latin typeface="DIN Next LT Pro Condensed" charset="0"/>
              <a:ea typeface="DIN Next LT Pro Condensed" charset="0"/>
              <a:cs typeface="DIN Next LT Pro Condensed" charset="0"/>
            </a:endParaRPr>
          </a:p>
        </p:txBody>
      </p:sp>
      <p:sp>
        <p:nvSpPr>
          <p:cNvPr id="30" name="Rounded Rectangle 4"/>
          <p:cNvSpPr/>
          <p:nvPr/>
        </p:nvSpPr>
        <p:spPr>
          <a:xfrm>
            <a:off x="1017511" y="1285275"/>
            <a:ext cx="1510638" cy="1026723"/>
          </a:xfrm>
          <a:prstGeom prst="roundRect">
            <a:avLst/>
          </a:prstGeom>
          <a:solidFill>
            <a:srgbClr val="9BBB59"/>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Distribuzione e Ridistribuzione</a:t>
            </a:r>
          </a:p>
          <a:p>
            <a:pPr algn="ctr"/>
            <a:r>
              <a:rPr lang="it-IT" sz="1200" dirty="0" smtClean="0">
                <a:solidFill>
                  <a:srgbClr val="000000"/>
                </a:solidFill>
                <a:latin typeface="DIN Next LT Pro Condensed" charset="0"/>
                <a:ea typeface="DIN Next LT Pro Condensed" charset="0"/>
                <a:cs typeface="DIN Next LT Pro Condensed" charset="0"/>
              </a:rPr>
              <a:t>Avanzamento</a:t>
            </a:r>
          </a:p>
          <a:p>
            <a:pPr algn="ctr"/>
            <a:r>
              <a:rPr lang="it-IT" sz="1200" dirty="0" smtClean="0">
                <a:solidFill>
                  <a:srgbClr val="000000"/>
                </a:solidFill>
                <a:latin typeface="DIN Next LT Pro Condensed" charset="0"/>
                <a:ea typeface="DIN Next LT Pro Condensed" charset="0"/>
                <a:cs typeface="DIN Next LT Pro Condensed" charset="0"/>
              </a:rPr>
              <a:t>Sostegno</a:t>
            </a:r>
          </a:p>
          <a:p>
            <a:pPr algn="ctr"/>
            <a:r>
              <a:rPr lang="it-IT" sz="1200" dirty="0" smtClean="0">
                <a:solidFill>
                  <a:srgbClr val="000000"/>
                </a:solidFill>
                <a:latin typeface="DIN Next LT Pro Condensed" charset="0"/>
                <a:ea typeface="DIN Next LT Pro Condensed" charset="0"/>
                <a:cs typeface="DIN Next LT Pro Condensed" charset="0"/>
              </a:rPr>
              <a:t>Continuità</a:t>
            </a:r>
            <a:endParaRPr lang="it-IT" sz="1200" dirty="0">
              <a:solidFill>
                <a:srgbClr val="000000"/>
              </a:solidFill>
              <a:latin typeface="DIN Next LT Pro Condensed" charset="0"/>
              <a:ea typeface="DIN Next LT Pro Condensed" charset="0"/>
              <a:cs typeface="DIN Next LT Pro Condensed" charset="0"/>
            </a:endParaRPr>
          </a:p>
        </p:txBody>
      </p:sp>
    </p:spTree>
    <p:extLst>
      <p:ext uri="{BB962C8B-B14F-4D97-AF65-F5344CB8AC3E}">
        <p14:creationId xmlns:p14="http://schemas.microsoft.com/office/powerpoint/2010/main" val="5720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tgtEl>
                                          <p:spTgt spid="2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dissolv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p:bldP spid="19" grpId="0" animBg="1"/>
      <p:bldP spid="20" grpId="0" animBg="1"/>
      <p:bldP spid="21" grpId="0" animBg="1"/>
      <p:bldP spid="22" grpId="0" animBg="1"/>
      <p:bldP spid="23" grpId="0" animBg="1"/>
      <p:bldP spid="24" grpId="0" animBg="1"/>
      <p:bldP spid="25" grpId="0" animBg="1"/>
      <p:bldP spid="26"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30655" y="822217"/>
            <a:ext cx="1141379"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smtClean="0">
                <a:solidFill>
                  <a:srgbClr val="000000"/>
                </a:solidFill>
                <a:latin typeface="DIN Next LT Pro Condensed" charset="0"/>
                <a:ea typeface="DIN Next LT Pro Condensed" charset="0"/>
                <a:cs typeface="DIN Next LT Pro Condensed" charset="0"/>
              </a:rPr>
              <a:t>Movimento del Gioco Attacco</a:t>
            </a:r>
            <a:endParaRPr lang="it-IT" sz="1100" dirty="0">
              <a:solidFill>
                <a:srgbClr val="000000"/>
              </a:solidFill>
              <a:latin typeface="DIN Next LT Pro Condensed" charset="0"/>
              <a:ea typeface="DIN Next LT Pro Condensed" charset="0"/>
              <a:cs typeface="DIN Next LT Pro Condensed" charset="0"/>
            </a:endParaRPr>
          </a:p>
        </p:txBody>
      </p:sp>
      <p:sp>
        <p:nvSpPr>
          <p:cNvPr id="3" name="Rounded Rectangle 2"/>
          <p:cNvSpPr/>
          <p:nvPr/>
        </p:nvSpPr>
        <p:spPr>
          <a:xfrm>
            <a:off x="1030655" y="2553838"/>
            <a:ext cx="1141379"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smtClean="0">
                <a:solidFill>
                  <a:srgbClr val="000000"/>
                </a:solidFill>
                <a:latin typeface="DIN Next LT Pro Condensed" charset="0"/>
                <a:ea typeface="DIN Next LT Pro Condensed" charset="0"/>
                <a:cs typeface="DIN Next LT Pro Condensed" charset="0"/>
              </a:rPr>
              <a:t>Movimento del Gioco Difesa</a:t>
            </a:r>
            <a:endParaRPr lang="it-IT" sz="1100" dirty="0">
              <a:solidFill>
                <a:srgbClr val="000000"/>
              </a:solidFill>
              <a:latin typeface="DIN Next LT Pro Condensed" charset="0"/>
              <a:ea typeface="DIN Next LT Pro Condensed" charset="0"/>
              <a:cs typeface="DIN Next LT Pro Condensed" charset="0"/>
            </a:endParaRPr>
          </a:p>
        </p:txBody>
      </p:sp>
      <p:sp>
        <p:nvSpPr>
          <p:cNvPr id="4" name="Rounded Rectangle 3"/>
          <p:cNvSpPr/>
          <p:nvPr/>
        </p:nvSpPr>
        <p:spPr>
          <a:xfrm>
            <a:off x="1030655" y="4191631"/>
            <a:ext cx="1141379"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Prima fase</a:t>
            </a:r>
            <a:endParaRPr lang="it-IT" sz="1200" dirty="0">
              <a:solidFill>
                <a:srgbClr val="000000"/>
              </a:solidFill>
              <a:latin typeface="DIN Next LT Pro Condensed" charset="0"/>
              <a:ea typeface="DIN Next LT Pro Condensed" charset="0"/>
              <a:cs typeface="DIN Next LT Pro Condensed" charset="0"/>
            </a:endParaRPr>
          </a:p>
        </p:txBody>
      </p:sp>
      <p:sp>
        <p:nvSpPr>
          <p:cNvPr id="5" name="Rounded Rectangle 4"/>
          <p:cNvSpPr/>
          <p:nvPr/>
        </p:nvSpPr>
        <p:spPr>
          <a:xfrm>
            <a:off x="920267" y="1261045"/>
            <a:ext cx="1251767" cy="1183310"/>
          </a:xfrm>
          <a:prstGeom prst="roundRect">
            <a:avLst/>
          </a:prstGeom>
          <a:solidFill>
            <a:srgbClr val="9BBB59"/>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err="1" smtClean="0">
                <a:solidFill>
                  <a:srgbClr val="000000"/>
                </a:solidFill>
                <a:latin typeface="DIN Next LT Pro Condensed" charset="0"/>
                <a:ea typeface="DIN Next LT Pro Condensed" charset="0"/>
                <a:cs typeface="DIN Next LT Pro Condensed" charset="0"/>
              </a:rPr>
              <a:t>Distribizione</a:t>
            </a:r>
            <a:r>
              <a:rPr lang="it-IT" sz="1100" dirty="0" smtClean="0">
                <a:solidFill>
                  <a:srgbClr val="000000"/>
                </a:solidFill>
                <a:latin typeface="DIN Next LT Pro Condensed" charset="0"/>
                <a:ea typeface="DIN Next LT Pro Condensed" charset="0"/>
                <a:cs typeface="DIN Next LT Pro Condensed" charset="0"/>
              </a:rPr>
              <a:t> e </a:t>
            </a:r>
            <a:r>
              <a:rPr lang="it-IT" sz="1100" dirty="0" err="1" smtClean="0">
                <a:solidFill>
                  <a:srgbClr val="000000"/>
                </a:solidFill>
                <a:latin typeface="DIN Next LT Pro Condensed" charset="0"/>
                <a:ea typeface="DIN Next LT Pro Condensed" charset="0"/>
                <a:cs typeface="DIN Next LT Pro Condensed" charset="0"/>
              </a:rPr>
              <a:t>Ridistribizione</a:t>
            </a:r>
            <a:endParaRPr lang="it-IT" sz="1100" dirty="0" smtClean="0">
              <a:solidFill>
                <a:srgbClr val="000000"/>
              </a:solidFill>
              <a:latin typeface="DIN Next LT Pro Condensed" charset="0"/>
              <a:ea typeface="DIN Next LT Pro Condensed" charset="0"/>
              <a:cs typeface="DIN Next LT Pro Condensed" charset="0"/>
            </a:endParaRPr>
          </a:p>
          <a:p>
            <a:pPr algn="ctr"/>
            <a:r>
              <a:rPr lang="it-IT" sz="1100" dirty="0" smtClean="0">
                <a:solidFill>
                  <a:srgbClr val="000000"/>
                </a:solidFill>
                <a:latin typeface="DIN Next LT Pro Condensed" charset="0"/>
                <a:ea typeface="DIN Next LT Pro Condensed" charset="0"/>
                <a:cs typeface="DIN Next LT Pro Condensed" charset="0"/>
              </a:rPr>
              <a:t>Avanzamento</a:t>
            </a:r>
          </a:p>
          <a:p>
            <a:pPr algn="ctr"/>
            <a:r>
              <a:rPr lang="it-IT" sz="1100" dirty="0" err="1" smtClean="0">
                <a:solidFill>
                  <a:srgbClr val="000000"/>
                </a:solidFill>
                <a:latin typeface="DIN Next LT Pro Condensed" charset="0"/>
                <a:ea typeface="DIN Next LT Pro Condensed" charset="0"/>
                <a:cs typeface="DIN Next LT Pro Condensed" charset="0"/>
              </a:rPr>
              <a:t>Sostegnò</a:t>
            </a:r>
            <a:endParaRPr lang="it-IT" sz="1100" dirty="0" smtClean="0">
              <a:solidFill>
                <a:srgbClr val="000000"/>
              </a:solidFill>
              <a:latin typeface="DIN Next LT Pro Condensed" charset="0"/>
              <a:ea typeface="DIN Next LT Pro Condensed" charset="0"/>
              <a:cs typeface="DIN Next LT Pro Condensed" charset="0"/>
            </a:endParaRPr>
          </a:p>
          <a:p>
            <a:pPr algn="ctr"/>
            <a:r>
              <a:rPr lang="it-IT" sz="1100" dirty="0" smtClean="0">
                <a:solidFill>
                  <a:srgbClr val="000000"/>
                </a:solidFill>
                <a:latin typeface="DIN Next LT Pro Condensed" charset="0"/>
                <a:ea typeface="DIN Next LT Pro Condensed" charset="0"/>
                <a:cs typeface="DIN Next LT Pro Condensed" charset="0"/>
              </a:rPr>
              <a:t>Continuità</a:t>
            </a:r>
            <a:endParaRPr lang="it-IT" sz="1100" dirty="0">
              <a:solidFill>
                <a:srgbClr val="000000"/>
              </a:solidFill>
              <a:latin typeface="DIN Next LT Pro Condensed" charset="0"/>
              <a:ea typeface="DIN Next LT Pro Condensed" charset="0"/>
              <a:cs typeface="DIN Next LT Pro Condensed" charset="0"/>
            </a:endParaRPr>
          </a:p>
        </p:txBody>
      </p:sp>
      <p:sp>
        <p:nvSpPr>
          <p:cNvPr id="6" name="Rounded Rectangle 5"/>
          <p:cNvSpPr/>
          <p:nvPr/>
        </p:nvSpPr>
        <p:spPr>
          <a:xfrm>
            <a:off x="920267" y="2980315"/>
            <a:ext cx="1251767" cy="1092460"/>
          </a:xfrm>
          <a:prstGeom prst="roundRect">
            <a:avLst/>
          </a:prstGeom>
          <a:solidFill>
            <a:srgbClr val="9BBB59"/>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Formazione</a:t>
            </a:r>
          </a:p>
          <a:p>
            <a:pPr algn="ctr"/>
            <a:r>
              <a:rPr lang="it-IT" sz="1200" dirty="0" smtClean="0">
                <a:solidFill>
                  <a:srgbClr val="000000"/>
                </a:solidFill>
                <a:latin typeface="DIN Next LT Pro Condensed" charset="0"/>
                <a:ea typeface="DIN Next LT Pro Condensed" charset="0"/>
                <a:cs typeface="DIN Next LT Pro Condensed" charset="0"/>
              </a:rPr>
              <a:t>Avanzamento</a:t>
            </a:r>
          </a:p>
          <a:p>
            <a:pPr algn="ctr"/>
            <a:r>
              <a:rPr lang="it-IT" sz="1200" dirty="0" smtClean="0">
                <a:solidFill>
                  <a:srgbClr val="000000"/>
                </a:solidFill>
                <a:latin typeface="DIN Next LT Pro Condensed" charset="0"/>
                <a:ea typeface="DIN Next LT Pro Condensed" charset="0"/>
                <a:cs typeface="DIN Next LT Pro Condensed" charset="0"/>
              </a:rPr>
              <a:t>Sostegno</a:t>
            </a:r>
          </a:p>
          <a:p>
            <a:pPr algn="ctr"/>
            <a:r>
              <a:rPr lang="it-IT" sz="1200" dirty="0" smtClean="0">
                <a:solidFill>
                  <a:srgbClr val="000000"/>
                </a:solidFill>
                <a:latin typeface="DIN Next LT Pro Condensed" charset="0"/>
                <a:ea typeface="DIN Next LT Pro Condensed" charset="0"/>
                <a:cs typeface="DIN Next LT Pro Condensed" charset="0"/>
              </a:rPr>
              <a:t>Continuità</a:t>
            </a:r>
            <a:endParaRPr lang="it-IT" sz="1200" dirty="0">
              <a:solidFill>
                <a:srgbClr val="000000"/>
              </a:solidFill>
              <a:latin typeface="DIN Next LT Pro Condensed" charset="0"/>
              <a:ea typeface="DIN Next LT Pro Condensed" charset="0"/>
              <a:cs typeface="DIN Next LT Pro Condensed" charset="0"/>
            </a:endParaRPr>
          </a:p>
        </p:txBody>
      </p:sp>
      <p:sp>
        <p:nvSpPr>
          <p:cNvPr id="7" name="Rounded Rectangle 6"/>
          <p:cNvSpPr/>
          <p:nvPr/>
        </p:nvSpPr>
        <p:spPr>
          <a:xfrm>
            <a:off x="1024283" y="4568727"/>
            <a:ext cx="1147751" cy="1022985"/>
          </a:xfrm>
          <a:prstGeom prst="roundRect">
            <a:avLst/>
          </a:prstGeom>
          <a:solidFill>
            <a:schemeClr val="accent3"/>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Attacco e Difesa da</a:t>
            </a:r>
          </a:p>
          <a:p>
            <a:pPr algn="ctr"/>
            <a:r>
              <a:rPr lang="it-IT" sz="1200" dirty="0" smtClean="0">
                <a:solidFill>
                  <a:srgbClr val="000000"/>
                </a:solidFill>
                <a:latin typeface="DIN Next LT Pro Condensed" charset="0"/>
                <a:ea typeface="DIN Next LT Pro Condensed" charset="0"/>
                <a:cs typeface="DIN Next LT Pro Condensed" charset="0"/>
              </a:rPr>
              <a:t>Invio</a:t>
            </a:r>
          </a:p>
          <a:p>
            <a:pPr algn="ctr"/>
            <a:r>
              <a:rPr lang="it-IT" sz="1200" dirty="0" err="1" smtClean="0">
                <a:solidFill>
                  <a:srgbClr val="000000"/>
                </a:solidFill>
                <a:latin typeface="DIN Next LT Pro Condensed" charset="0"/>
                <a:ea typeface="DIN Next LT Pro Condensed" charset="0"/>
                <a:cs typeface="DIN Next LT Pro Condensed" charset="0"/>
              </a:rPr>
              <a:t>Touche</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Mischie</a:t>
            </a:r>
            <a:endParaRPr lang="it-IT" sz="1200" dirty="0">
              <a:solidFill>
                <a:srgbClr val="000000"/>
              </a:solidFill>
              <a:latin typeface="DIN Next LT Pro Condensed" charset="0"/>
              <a:ea typeface="DIN Next LT Pro Condensed" charset="0"/>
              <a:cs typeface="DIN Next LT Pro Condensed" charset="0"/>
            </a:endParaRPr>
          </a:p>
        </p:txBody>
      </p:sp>
      <p:sp>
        <p:nvSpPr>
          <p:cNvPr id="9" name="Pentagon 8"/>
          <p:cNvSpPr/>
          <p:nvPr/>
        </p:nvSpPr>
        <p:spPr>
          <a:xfrm rot="5400000">
            <a:off x="1425199" y="-49499"/>
            <a:ext cx="339551" cy="1141379"/>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500" dirty="0"/>
          </a:p>
        </p:txBody>
      </p:sp>
      <p:sp>
        <p:nvSpPr>
          <p:cNvPr id="10" name="Rectangle 9"/>
          <p:cNvSpPr/>
          <p:nvPr/>
        </p:nvSpPr>
        <p:spPr>
          <a:xfrm>
            <a:off x="1027134" y="17989"/>
            <a:ext cx="1124603" cy="333489"/>
          </a:xfrm>
          <a:prstGeom prst="rect">
            <a:avLst/>
          </a:prstGeom>
          <a:noFill/>
        </p:spPr>
        <p:txBody>
          <a:bodyPr wrap="none" lIns="76200" tIns="38100" rIns="76200" bIns="38100">
            <a:spAutoFit/>
          </a:bodyPr>
          <a:lstStyle/>
          <a:p>
            <a:pPr algn="ctr"/>
            <a:r>
              <a:rPr lang="it-IT" sz="1667" b="1" dirty="0">
                <a:ln w="12700">
                  <a:solidFill>
                    <a:schemeClr val="accent3">
                      <a:lumMod val="75000"/>
                    </a:schemeClr>
                  </a:solidFill>
                  <a:prstDash val="solid"/>
                </a:ln>
                <a:solidFill>
                  <a:schemeClr val="accent3"/>
                </a:solidFill>
                <a:effectLst>
                  <a:outerShdw blurRad="41275" dist="20320" dir="1800000" algn="tl" rotWithShape="0">
                    <a:srgbClr val="000000">
                      <a:alpha val="40000"/>
                    </a:srgbClr>
                  </a:outerShdw>
                </a:effectLst>
              </a:rPr>
              <a:t>COLLETIVO</a:t>
            </a:r>
          </a:p>
        </p:txBody>
      </p:sp>
      <p:sp>
        <p:nvSpPr>
          <p:cNvPr id="11" name="Rounded Rectangle 10"/>
          <p:cNvSpPr/>
          <p:nvPr/>
        </p:nvSpPr>
        <p:spPr>
          <a:xfrm>
            <a:off x="3177299" y="822217"/>
            <a:ext cx="1141379"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smtClean="0">
                <a:solidFill>
                  <a:srgbClr val="000000"/>
                </a:solidFill>
                <a:latin typeface="DIN Next LT Pro Condensed" charset="0"/>
                <a:ea typeface="DIN Next LT Pro Condensed" charset="0"/>
                <a:cs typeface="DIN Next LT Pro Condensed" charset="0"/>
              </a:rPr>
              <a:t>Movimento del Gioco Attacco</a:t>
            </a:r>
            <a:endParaRPr lang="it-IT" sz="1100" dirty="0">
              <a:solidFill>
                <a:srgbClr val="000000"/>
              </a:solidFill>
              <a:latin typeface="DIN Next LT Pro Condensed" charset="0"/>
              <a:ea typeface="DIN Next LT Pro Condensed" charset="0"/>
              <a:cs typeface="DIN Next LT Pro Condensed" charset="0"/>
            </a:endParaRPr>
          </a:p>
        </p:txBody>
      </p:sp>
      <p:sp>
        <p:nvSpPr>
          <p:cNvPr id="12" name="Rounded Rectangle 11"/>
          <p:cNvSpPr/>
          <p:nvPr/>
        </p:nvSpPr>
        <p:spPr>
          <a:xfrm>
            <a:off x="3177299" y="2553838"/>
            <a:ext cx="1141379"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smtClean="0">
                <a:solidFill>
                  <a:srgbClr val="000000"/>
                </a:solidFill>
                <a:latin typeface="DIN Next LT Pro Condensed" charset="0"/>
                <a:ea typeface="DIN Next LT Pro Condensed" charset="0"/>
                <a:cs typeface="DIN Next LT Pro Condensed" charset="0"/>
              </a:rPr>
              <a:t>Movimento del Gioco Difesa</a:t>
            </a:r>
            <a:endParaRPr lang="it-IT" sz="1100" dirty="0">
              <a:solidFill>
                <a:srgbClr val="000000"/>
              </a:solidFill>
              <a:latin typeface="DIN Next LT Pro Condensed" charset="0"/>
              <a:ea typeface="DIN Next LT Pro Condensed" charset="0"/>
              <a:cs typeface="DIN Next LT Pro Condensed" charset="0"/>
            </a:endParaRPr>
          </a:p>
        </p:txBody>
      </p:sp>
      <p:sp>
        <p:nvSpPr>
          <p:cNvPr id="13" name="Rounded Rectangle 12"/>
          <p:cNvSpPr/>
          <p:nvPr/>
        </p:nvSpPr>
        <p:spPr>
          <a:xfrm>
            <a:off x="3170929" y="4191631"/>
            <a:ext cx="1141379"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Prima fase</a:t>
            </a:r>
            <a:endParaRPr lang="it-IT" sz="1200" dirty="0">
              <a:solidFill>
                <a:srgbClr val="000000"/>
              </a:solidFill>
              <a:latin typeface="DIN Next LT Pro Condensed" charset="0"/>
              <a:ea typeface="DIN Next LT Pro Condensed" charset="0"/>
              <a:cs typeface="DIN Next LT Pro Condensed" charset="0"/>
            </a:endParaRPr>
          </a:p>
        </p:txBody>
      </p:sp>
      <p:sp>
        <p:nvSpPr>
          <p:cNvPr id="14" name="Rounded Rectangle 13"/>
          <p:cNvSpPr/>
          <p:nvPr/>
        </p:nvSpPr>
        <p:spPr>
          <a:xfrm>
            <a:off x="2994379" y="1261045"/>
            <a:ext cx="1432104" cy="1183310"/>
          </a:xfrm>
          <a:prstGeom prst="roundRect">
            <a:avLst/>
          </a:prstGeom>
          <a:solidFill>
            <a:srgbClr val="D99694"/>
          </a:solidFill>
          <a:ln>
            <a:solidFill>
              <a:srgbClr val="D04B47"/>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200" dirty="0" smtClean="0">
                <a:solidFill>
                  <a:schemeClr val="tx1"/>
                </a:solidFill>
                <a:latin typeface="DIN Next LT Pro Condensed" charset="0"/>
                <a:ea typeface="DIN Next LT Pro Condensed" charset="0"/>
                <a:cs typeface="DIN Next LT Pro Condensed" charset="0"/>
              </a:rPr>
              <a:t>Vita del pallone</a:t>
            </a:r>
          </a:p>
          <a:p>
            <a:r>
              <a:rPr lang="it-IT" sz="1200" dirty="0" smtClean="0">
                <a:solidFill>
                  <a:schemeClr val="tx1"/>
                </a:solidFill>
                <a:latin typeface="DIN Next LT Pro Condensed" charset="0"/>
                <a:ea typeface="DIN Next LT Pro Condensed" charset="0"/>
                <a:cs typeface="DIN Next LT Pro Condensed" charset="0"/>
              </a:rPr>
              <a:t>Gruppo sull’asse</a:t>
            </a:r>
          </a:p>
          <a:p>
            <a:r>
              <a:rPr lang="it-IT" sz="1200" dirty="0" smtClean="0">
                <a:solidFill>
                  <a:schemeClr val="tx1"/>
                </a:solidFill>
                <a:latin typeface="DIN Next LT Pro Condensed" charset="0"/>
                <a:ea typeface="DIN Next LT Pro Condensed" charset="0"/>
                <a:cs typeface="DIN Next LT Pro Condensed" charset="0"/>
              </a:rPr>
              <a:t>Gruppo in anticipo</a:t>
            </a:r>
          </a:p>
          <a:p>
            <a:r>
              <a:rPr lang="it-IT" sz="1200" dirty="0" smtClean="0">
                <a:solidFill>
                  <a:schemeClr val="tx1"/>
                </a:solidFill>
                <a:latin typeface="DIN Next LT Pro Condensed" charset="0"/>
                <a:ea typeface="DIN Next LT Pro Condensed" charset="0"/>
                <a:cs typeface="DIN Next LT Pro Condensed" charset="0"/>
              </a:rPr>
              <a:t>Gruppo in ritardo</a:t>
            </a:r>
            <a:endParaRPr lang="it-IT" sz="1200" dirty="0">
              <a:solidFill>
                <a:schemeClr val="tx1"/>
              </a:solidFill>
              <a:latin typeface="DIN Next LT Pro Condensed" charset="0"/>
              <a:ea typeface="DIN Next LT Pro Condensed" charset="0"/>
              <a:cs typeface="DIN Next LT Pro Condensed" charset="0"/>
            </a:endParaRPr>
          </a:p>
        </p:txBody>
      </p:sp>
      <p:sp>
        <p:nvSpPr>
          <p:cNvPr id="15" name="Rounded Rectangle 14"/>
          <p:cNvSpPr/>
          <p:nvPr/>
        </p:nvSpPr>
        <p:spPr>
          <a:xfrm>
            <a:off x="3170929" y="2980315"/>
            <a:ext cx="1141379" cy="1083257"/>
          </a:xfrm>
          <a:prstGeom prst="roundRect">
            <a:avLst/>
          </a:prstGeom>
          <a:solidFill>
            <a:srgbClr val="D99694"/>
          </a:solidFill>
          <a:ln>
            <a:solidFill>
              <a:srgbClr val="D04B4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Sul pallone</a:t>
            </a:r>
          </a:p>
          <a:p>
            <a:pPr algn="ctr"/>
            <a:r>
              <a:rPr lang="it-IT" sz="1200" dirty="0" smtClean="0">
                <a:solidFill>
                  <a:srgbClr val="000000"/>
                </a:solidFill>
                <a:latin typeface="DIN Next LT Pro Condensed" charset="0"/>
                <a:ea typeface="DIN Next LT Pro Condensed" charset="0"/>
                <a:cs typeface="DIN Next LT Pro Condensed" charset="0"/>
              </a:rPr>
              <a:t>Difesa interno</a:t>
            </a:r>
          </a:p>
          <a:p>
            <a:pPr algn="ctr"/>
            <a:r>
              <a:rPr lang="it-IT" sz="1200" dirty="0" smtClean="0">
                <a:solidFill>
                  <a:srgbClr val="000000"/>
                </a:solidFill>
                <a:latin typeface="DIN Next LT Pro Condensed" charset="0"/>
                <a:ea typeface="DIN Next LT Pro Condensed" charset="0"/>
                <a:cs typeface="DIN Next LT Pro Condensed" charset="0"/>
              </a:rPr>
              <a:t>Difesa esterno</a:t>
            </a:r>
          </a:p>
          <a:p>
            <a:pPr algn="ctr"/>
            <a:r>
              <a:rPr lang="it-IT" sz="1200" dirty="0" smtClean="0">
                <a:solidFill>
                  <a:srgbClr val="000000"/>
                </a:solidFill>
                <a:latin typeface="DIN Next LT Pro Condensed" charset="0"/>
                <a:ea typeface="DIN Next LT Pro Condensed" charset="0"/>
                <a:cs typeface="DIN Next LT Pro Condensed" charset="0"/>
              </a:rPr>
              <a:t>Difesa dietro</a:t>
            </a:r>
            <a:endParaRPr lang="it-IT" sz="1200" dirty="0">
              <a:solidFill>
                <a:srgbClr val="000000"/>
              </a:solidFill>
              <a:latin typeface="DIN Next LT Pro Condensed" charset="0"/>
              <a:ea typeface="DIN Next LT Pro Condensed" charset="0"/>
              <a:cs typeface="DIN Next LT Pro Condensed" charset="0"/>
            </a:endParaRPr>
          </a:p>
        </p:txBody>
      </p:sp>
      <p:sp>
        <p:nvSpPr>
          <p:cNvPr id="16" name="Rounded Rectangle 15"/>
          <p:cNvSpPr/>
          <p:nvPr/>
        </p:nvSpPr>
        <p:spPr>
          <a:xfrm>
            <a:off x="3170929" y="4565195"/>
            <a:ext cx="1141379" cy="1026518"/>
          </a:xfrm>
          <a:prstGeom prst="roundRect">
            <a:avLst/>
          </a:prstGeom>
          <a:solidFill>
            <a:schemeClr val="accent2">
              <a:lumMod val="60000"/>
              <a:lumOff val="40000"/>
            </a:schemeClr>
          </a:solidFill>
          <a:ln>
            <a:solidFill>
              <a:srgbClr val="D04B4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Invio</a:t>
            </a:r>
          </a:p>
          <a:p>
            <a:pPr algn="ctr"/>
            <a:r>
              <a:rPr lang="it-IT" sz="1200" dirty="0" err="1" smtClean="0">
                <a:solidFill>
                  <a:srgbClr val="000000"/>
                </a:solidFill>
                <a:latin typeface="DIN Next LT Pro Condensed" charset="0"/>
                <a:ea typeface="DIN Next LT Pro Condensed" charset="0"/>
                <a:cs typeface="DIN Next LT Pro Condensed" charset="0"/>
              </a:rPr>
              <a:t>Touche</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Mischia</a:t>
            </a:r>
          </a:p>
          <a:p>
            <a:pPr algn="ctr"/>
            <a:r>
              <a:rPr lang="it-IT" sz="1200" dirty="0" smtClean="0">
                <a:solidFill>
                  <a:srgbClr val="000000"/>
                </a:solidFill>
                <a:latin typeface="DIN Next LT Pro Condensed" charset="0"/>
                <a:ea typeface="DIN Next LT Pro Condensed" charset="0"/>
                <a:cs typeface="DIN Next LT Pro Condensed" charset="0"/>
              </a:rPr>
              <a:t>Trequarti</a:t>
            </a:r>
            <a:endParaRPr lang="it-IT" sz="1200" dirty="0">
              <a:solidFill>
                <a:srgbClr val="000000"/>
              </a:solidFill>
              <a:latin typeface="DIN Next LT Pro Condensed" charset="0"/>
              <a:ea typeface="DIN Next LT Pro Condensed" charset="0"/>
              <a:cs typeface="DIN Next LT Pro Condensed" charset="0"/>
            </a:endParaRPr>
          </a:p>
        </p:txBody>
      </p:sp>
      <p:sp>
        <p:nvSpPr>
          <p:cNvPr id="17" name="Pentagon 16"/>
          <p:cNvSpPr/>
          <p:nvPr/>
        </p:nvSpPr>
        <p:spPr>
          <a:xfrm rot="5400000">
            <a:off x="3571843" y="-49499"/>
            <a:ext cx="339551" cy="1141379"/>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500" dirty="0"/>
          </a:p>
        </p:txBody>
      </p:sp>
      <p:sp>
        <p:nvSpPr>
          <p:cNvPr id="18" name="Rectangle 17"/>
          <p:cNvSpPr/>
          <p:nvPr/>
        </p:nvSpPr>
        <p:spPr>
          <a:xfrm>
            <a:off x="2909838" y="17989"/>
            <a:ext cx="1723036" cy="333489"/>
          </a:xfrm>
          <a:prstGeom prst="rect">
            <a:avLst/>
          </a:prstGeom>
          <a:noFill/>
        </p:spPr>
        <p:txBody>
          <a:bodyPr wrap="none" lIns="76200" tIns="38100" rIns="76200" bIns="38100">
            <a:spAutoFit/>
          </a:bodyPr>
          <a:lstStyle/>
          <a:p>
            <a:pPr algn="ctr"/>
            <a:r>
              <a:rPr lang="it-IT" sz="1667" b="1" dirty="0" smtClean="0">
                <a:ln w="12700">
                  <a:solidFill>
                    <a:schemeClr val="accent2"/>
                  </a:solidFill>
                  <a:prstDash val="solid"/>
                </a:ln>
                <a:solidFill>
                  <a:schemeClr val="accent2"/>
                </a:solidFill>
                <a:effectLst>
                  <a:outerShdw blurRad="41275" dist="20320" dir="1800000" algn="tl" rotWithShape="0">
                    <a:srgbClr val="000000">
                      <a:alpha val="40000"/>
                    </a:srgbClr>
                  </a:outerShdw>
                </a:effectLst>
              </a:rPr>
              <a:t>REPARTI-GRUPPO</a:t>
            </a:r>
            <a:endParaRPr lang="it-IT" sz="1667" b="1" dirty="0">
              <a:ln w="12700">
                <a:solidFill>
                  <a:schemeClr val="accent2"/>
                </a:solidFill>
                <a:prstDash val="solid"/>
              </a:ln>
              <a:solidFill>
                <a:schemeClr val="accent2"/>
              </a:solidFill>
              <a:effectLst>
                <a:outerShdw blurRad="41275" dist="20320" dir="1800000" algn="tl" rotWithShape="0">
                  <a:srgbClr val="000000">
                    <a:alpha val="40000"/>
                  </a:srgbClr>
                </a:outerShdw>
              </a:effectLst>
            </a:endParaRPr>
          </a:p>
        </p:txBody>
      </p:sp>
      <p:sp>
        <p:nvSpPr>
          <p:cNvPr id="19" name="Rounded Rectangle 18"/>
          <p:cNvSpPr/>
          <p:nvPr/>
        </p:nvSpPr>
        <p:spPr>
          <a:xfrm>
            <a:off x="6037916" y="808153"/>
            <a:ext cx="1141379"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smtClean="0">
                <a:solidFill>
                  <a:srgbClr val="000000"/>
                </a:solidFill>
                <a:latin typeface="DIN Next LT Pro Condensed" charset="0"/>
                <a:ea typeface="DIN Next LT Pro Condensed" charset="0"/>
                <a:cs typeface="DIN Next LT Pro Condensed" charset="0"/>
              </a:rPr>
              <a:t>Movimento del Gioco Attacco</a:t>
            </a:r>
            <a:endParaRPr lang="it-IT" sz="1100" dirty="0">
              <a:solidFill>
                <a:srgbClr val="000000"/>
              </a:solidFill>
              <a:latin typeface="DIN Next LT Pro Condensed" charset="0"/>
              <a:ea typeface="DIN Next LT Pro Condensed" charset="0"/>
              <a:cs typeface="DIN Next LT Pro Condensed" charset="0"/>
            </a:endParaRPr>
          </a:p>
        </p:txBody>
      </p:sp>
      <p:sp>
        <p:nvSpPr>
          <p:cNvPr id="20" name="Rounded Rectangle 19"/>
          <p:cNvSpPr/>
          <p:nvPr/>
        </p:nvSpPr>
        <p:spPr>
          <a:xfrm>
            <a:off x="6110922" y="2550305"/>
            <a:ext cx="1141379"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smtClean="0">
                <a:solidFill>
                  <a:srgbClr val="000000"/>
                </a:solidFill>
                <a:latin typeface="DIN Next LT Pro Condensed" charset="0"/>
                <a:ea typeface="DIN Next LT Pro Condensed" charset="0"/>
                <a:cs typeface="DIN Next LT Pro Condensed" charset="0"/>
              </a:rPr>
              <a:t>Movimento del Gioco Difesa</a:t>
            </a:r>
            <a:endParaRPr lang="it-IT" sz="1100" dirty="0">
              <a:solidFill>
                <a:srgbClr val="000000"/>
              </a:solidFill>
              <a:latin typeface="DIN Next LT Pro Condensed" charset="0"/>
              <a:ea typeface="DIN Next LT Pro Condensed" charset="0"/>
              <a:cs typeface="DIN Next LT Pro Condensed" charset="0"/>
            </a:endParaRPr>
          </a:p>
        </p:txBody>
      </p:sp>
      <p:sp>
        <p:nvSpPr>
          <p:cNvPr id="21" name="Rounded Rectangle 20"/>
          <p:cNvSpPr/>
          <p:nvPr/>
        </p:nvSpPr>
        <p:spPr>
          <a:xfrm>
            <a:off x="6110922" y="4191631"/>
            <a:ext cx="1141379" cy="373563"/>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Prima fase</a:t>
            </a:r>
            <a:endParaRPr lang="it-IT" sz="1200" dirty="0">
              <a:solidFill>
                <a:srgbClr val="000000"/>
              </a:solidFill>
              <a:latin typeface="DIN Next LT Pro Condensed" charset="0"/>
              <a:ea typeface="DIN Next LT Pro Condensed" charset="0"/>
              <a:cs typeface="DIN Next LT Pro Condensed" charset="0"/>
            </a:endParaRPr>
          </a:p>
        </p:txBody>
      </p:sp>
      <p:sp>
        <p:nvSpPr>
          <p:cNvPr id="22" name="Rounded Rectangle 21"/>
          <p:cNvSpPr/>
          <p:nvPr/>
        </p:nvSpPr>
        <p:spPr>
          <a:xfrm>
            <a:off x="4632874" y="1261044"/>
            <a:ext cx="1969363" cy="1190761"/>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chemeClr val="tx1"/>
                </a:solidFill>
                <a:latin typeface="DIN Next LT Pro Condensed" charset="0"/>
                <a:ea typeface="DIN Next LT Pro Condensed" charset="0"/>
                <a:cs typeface="DIN Next LT Pro Condensed" charset="0"/>
              </a:rPr>
              <a:t>Evasione</a:t>
            </a:r>
          </a:p>
          <a:p>
            <a:pPr algn="ctr"/>
            <a:r>
              <a:rPr lang="it-IT" sz="1200" dirty="0" smtClean="0">
                <a:solidFill>
                  <a:schemeClr val="tx1"/>
                </a:solidFill>
                <a:latin typeface="DIN Next LT Pro Condensed" charset="0"/>
                <a:ea typeface="DIN Next LT Pro Condensed" charset="0"/>
                <a:cs typeface="DIN Next LT Pro Condensed" charset="0"/>
              </a:rPr>
              <a:t>Presa di decisione</a:t>
            </a:r>
          </a:p>
          <a:p>
            <a:pPr algn="ctr"/>
            <a:r>
              <a:rPr lang="it-IT" sz="1200" dirty="0" smtClean="0">
                <a:solidFill>
                  <a:schemeClr val="tx1"/>
                </a:solidFill>
                <a:latin typeface="DIN Next LT Pro Condensed" charset="0"/>
                <a:ea typeface="DIN Next LT Pro Condensed" charset="0"/>
                <a:cs typeface="DIN Next LT Pro Condensed" charset="0"/>
              </a:rPr>
              <a:t> Passaggio e ricezione</a:t>
            </a:r>
          </a:p>
          <a:p>
            <a:pPr algn="ctr"/>
            <a:r>
              <a:rPr lang="it-IT" sz="1200" dirty="0" smtClean="0">
                <a:solidFill>
                  <a:schemeClr val="tx1"/>
                </a:solidFill>
                <a:latin typeface="DIN Next LT Pro Condensed" charset="0"/>
                <a:ea typeface="DIN Next LT Pro Condensed" charset="0"/>
                <a:cs typeface="DIN Next LT Pro Condensed" charset="0"/>
              </a:rPr>
              <a:t>Sostegno (laterale e profondo)</a:t>
            </a:r>
          </a:p>
          <a:p>
            <a:pPr algn="ctr"/>
            <a:r>
              <a:rPr lang="it-IT" sz="1200" dirty="0" smtClean="0">
                <a:solidFill>
                  <a:schemeClr val="tx1"/>
                </a:solidFill>
                <a:latin typeface="DIN Next LT Pro Condensed" charset="0"/>
                <a:ea typeface="DIN Next LT Pro Condensed" charset="0"/>
                <a:cs typeface="DIN Next LT Pro Condensed" charset="0"/>
              </a:rPr>
              <a:t>Calcio</a:t>
            </a:r>
            <a:endParaRPr lang="it-IT" sz="1200" dirty="0">
              <a:solidFill>
                <a:schemeClr val="tx1"/>
              </a:solidFill>
              <a:latin typeface="DIN Next LT Pro Condensed" charset="0"/>
              <a:ea typeface="DIN Next LT Pro Condensed" charset="0"/>
              <a:cs typeface="DIN Next LT Pro Condensed" charset="0"/>
            </a:endParaRPr>
          </a:p>
        </p:txBody>
      </p:sp>
      <p:sp>
        <p:nvSpPr>
          <p:cNvPr id="23" name="Rounded Rectangle 22"/>
          <p:cNvSpPr/>
          <p:nvPr/>
        </p:nvSpPr>
        <p:spPr>
          <a:xfrm>
            <a:off x="5631930" y="2984947"/>
            <a:ext cx="2017732" cy="1078625"/>
          </a:xfrm>
          <a:prstGeom prst="roundRect">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Placcaggio</a:t>
            </a:r>
          </a:p>
          <a:p>
            <a:pPr algn="ctr"/>
            <a:r>
              <a:rPr lang="it-IT" sz="1200" dirty="0" smtClean="0">
                <a:solidFill>
                  <a:srgbClr val="000000"/>
                </a:solidFill>
                <a:latin typeface="DIN Next LT Pro Condensed" charset="0"/>
                <a:ea typeface="DIN Next LT Pro Condensed" charset="0"/>
                <a:cs typeface="DIN Next LT Pro Condensed" charset="0"/>
              </a:rPr>
              <a:t>Vincere Il pallone</a:t>
            </a:r>
          </a:p>
          <a:p>
            <a:pPr algn="ctr"/>
            <a:r>
              <a:rPr lang="it-IT" sz="1200" dirty="0" smtClean="0">
                <a:solidFill>
                  <a:schemeClr val="tx1"/>
                </a:solidFill>
                <a:latin typeface="DIN Next LT Pro Condensed" charset="0"/>
                <a:ea typeface="DIN Next LT Pro Condensed" charset="0"/>
                <a:cs typeface="DIN Next LT Pro Condensed" charset="0"/>
              </a:rPr>
              <a:t>Presa di decisione</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Contro </a:t>
            </a:r>
            <a:r>
              <a:rPr lang="it-IT" sz="1200" dirty="0" err="1" smtClean="0">
                <a:solidFill>
                  <a:srgbClr val="000000"/>
                </a:solidFill>
                <a:latin typeface="DIN Next LT Pro Condensed" charset="0"/>
                <a:ea typeface="DIN Next LT Pro Condensed" charset="0"/>
                <a:cs typeface="DIN Next LT Pro Condensed" charset="0"/>
              </a:rPr>
              <a:t>ruck</a:t>
            </a:r>
            <a:r>
              <a:rPr lang="it-IT" sz="1200" dirty="0" smtClean="0">
                <a:solidFill>
                  <a:srgbClr val="000000"/>
                </a:solidFill>
                <a:latin typeface="DIN Next LT Pro Condensed" charset="0"/>
                <a:ea typeface="DIN Next LT Pro Condensed" charset="0"/>
                <a:cs typeface="DIN Next LT Pro Condensed" charset="0"/>
              </a:rPr>
              <a:t> </a:t>
            </a:r>
          </a:p>
          <a:p>
            <a:pPr algn="ctr"/>
            <a:r>
              <a:rPr lang="it-IT" sz="1200" dirty="0" smtClean="0">
                <a:solidFill>
                  <a:srgbClr val="000000"/>
                </a:solidFill>
                <a:latin typeface="DIN Next LT Pro Condensed" charset="0"/>
                <a:ea typeface="DIN Next LT Pro Condensed" charset="0"/>
                <a:cs typeface="DIN Next LT Pro Condensed" charset="0"/>
              </a:rPr>
              <a:t>Angoli di corsa</a:t>
            </a:r>
            <a:endParaRPr lang="it-IT" sz="1200" dirty="0">
              <a:solidFill>
                <a:srgbClr val="000000"/>
              </a:solidFill>
              <a:latin typeface="DIN Next LT Pro Condensed" charset="0"/>
              <a:ea typeface="DIN Next LT Pro Condensed" charset="0"/>
              <a:cs typeface="DIN Next LT Pro Condensed" charset="0"/>
            </a:endParaRPr>
          </a:p>
        </p:txBody>
      </p:sp>
      <p:sp>
        <p:nvSpPr>
          <p:cNvPr id="24" name="Rounded Rectangle 23"/>
          <p:cNvSpPr/>
          <p:nvPr/>
        </p:nvSpPr>
        <p:spPr>
          <a:xfrm>
            <a:off x="4632874" y="4565194"/>
            <a:ext cx="1975733" cy="1026518"/>
          </a:xfrm>
          <a:prstGeom prst="roundRect">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Ruoli in…</a:t>
            </a:r>
          </a:p>
          <a:p>
            <a:pPr algn="ctr"/>
            <a:r>
              <a:rPr lang="it-IT" sz="1200" dirty="0" smtClean="0">
                <a:solidFill>
                  <a:srgbClr val="000000"/>
                </a:solidFill>
                <a:latin typeface="DIN Next LT Pro Condensed" charset="0"/>
                <a:ea typeface="DIN Next LT Pro Condensed" charset="0"/>
                <a:cs typeface="DIN Next LT Pro Condensed" charset="0"/>
              </a:rPr>
              <a:t>Invio</a:t>
            </a:r>
          </a:p>
          <a:p>
            <a:pPr algn="ctr"/>
            <a:r>
              <a:rPr lang="it-IT" sz="1200" dirty="0" err="1" smtClean="0">
                <a:solidFill>
                  <a:srgbClr val="000000"/>
                </a:solidFill>
                <a:latin typeface="DIN Next LT Pro Condensed" charset="0"/>
                <a:ea typeface="DIN Next LT Pro Condensed" charset="0"/>
                <a:cs typeface="DIN Next LT Pro Condensed" charset="0"/>
              </a:rPr>
              <a:t>Touche</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Mischie</a:t>
            </a:r>
          </a:p>
          <a:p>
            <a:pPr algn="ctr"/>
            <a:r>
              <a:rPr lang="it-IT" sz="1200" dirty="0" smtClean="0">
                <a:solidFill>
                  <a:srgbClr val="000000"/>
                </a:solidFill>
                <a:latin typeface="DIN Next LT Pro Condensed" charset="0"/>
                <a:ea typeface="DIN Next LT Pro Condensed" charset="0"/>
                <a:cs typeface="DIN Next LT Pro Condensed" charset="0"/>
              </a:rPr>
              <a:t>Trequarti</a:t>
            </a:r>
            <a:endParaRPr lang="it-IT" sz="1200" dirty="0">
              <a:solidFill>
                <a:srgbClr val="000000"/>
              </a:solidFill>
              <a:latin typeface="DIN Next LT Pro Condensed" charset="0"/>
              <a:ea typeface="DIN Next LT Pro Condensed" charset="0"/>
              <a:cs typeface="DIN Next LT Pro Condensed" charset="0"/>
            </a:endParaRPr>
          </a:p>
        </p:txBody>
      </p:sp>
      <p:sp>
        <p:nvSpPr>
          <p:cNvPr id="25" name="Pentagon 24"/>
          <p:cNvSpPr/>
          <p:nvPr/>
        </p:nvSpPr>
        <p:spPr>
          <a:xfrm rot="5400000">
            <a:off x="6432460" y="-63563"/>
            <a:ext cx="339551" cy="1141379"/>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500" dirty="0"/>
          </a:p>
        </p:txBody>
      </p:sp>
      <p:sp>
        <p:nvSpPr>
          <p:cNvPr id="26" name="Rectangle 25"/>
          <p:cNvSpPr/>
          <p:nvPr/>
        </p:nvSpPr>
        <p:spPr>
          <a:xfrm>
            <a:off x="5631930" y="3925"/>
            <a:ext cx="2017732" cy="333489"/>
          </a:xfrm>
          <a:prstGeom prst="rect">
            <a:avLst/>
          </a:prstGeom>
          <a:noFill/>
        </p:spPr>
        <p:txBody>
          <a:bodyPr wrap="none" lIns="76200" tIns="38100" rIns="76200" bIns="38100">
            <a:spAutoFit/>
          </a:bodyPr>
          <a:lstStyle/>
          <a:p>
            <a:pPr algn="ctr"/>
            <a:r>
              <a:rPr lang="it-IT" sz="1667" b="1" dirty="0">
                <a:ln w="12700">
                  <a:solidFill>
                    <a:schemeClr val="accent1"/>
                  </a:solidFill>
                  <a:prstDash val="solid"/>
                </a:ln>
                <a:solidFill>
                  <a:schemeClr val="tx2">
                    <a:lumMod val="60000"/>
                    <a:lumOff val="40000"/>
                  </a:schemeClr>
                </a:solidFill>
                <a:effectLst>
                  <a:outerShdw blurRad="41275" dist="20320" dir="1800000" algn="tl" rotWithShape="0">
                    <a:srgbClr val="000000">
                      <a:alpha val="40000"/>
                    </a:srgbClr>
                  </a:outerShdw>
                </a:effectLst>
              </a:rPr>
              <a:t>INDIVIDUALE-RUOLO</a:t>
            </a:r>
          </a:p>
        </p:txBody>
      </p:sp>
      <p:sp>
        <p:nvSpPr>
          <p:cNvPr id="28" name="Rounded Rectangle 27"/>
          <p:cNvSpPr/>
          <p:nvPr/>
        </p:nvSpPr>
        <p:spPr>
          <a:xfrm>
            <a:off x="6681611" y="1261045"/>
            <a:ext cx="1840597" cy="1183310"/>
          </a:xfrm>
          <a:prstGeom prst="roundRect">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smtClean="0">
              <a:solidFill>
                <a:schemeClr val="tx1"/>
              </a:solidFill>
              <a:latin typeface="DIN Next LT Pro Condensed" charset="0"/>
              <a:ea typeface="DIN Next LT Pro Condensed" charset="0"/>
              <a:cs typeface="DIN Next LT Pro Condensed" charset="0"/>
            </a:endParaRPr>
          </a:p>
          <a:p>
            <a:pPr algn="ctr"/>
            <a:r>
              <a:rPr lang="it-IT" sz="1200" dirty="0" smtClean="0">
                <a:solidFill>
                  <a:schemeClr val="tx1"/>
                </a:solidFill>
                <a:latin typeface="DIN Next LT Pro Condensed" charset="0"/>
                <a:ea typeface="DIN Next LT Pro Condensed" charset="0"/>
                <a:cs typeface="DIN Next LT Pro Condensed" charset="0"/>
              </a:rPr>
              <a:t>Continuità al contatto</a:t>
            </a:r>
          </a:p>
          <a:p>
            <a:pPr algn="ctr"/>
            <a:r>
              <a:rPr lang="it-IT" sz="1200" dirty="0" smtClean="0">
                <a:solidFill>
                  <a:schemeClr val="tx1"/>
                </a:solidFill>
                <a:latin typeface="DIN Next LT Pro Condensed" charset="0"/>
                <a:ea typeface="DIN Next LT Pro Condensed" charset="0"/>
                <a:cs typeface="DIN Next LT Pro Condensed" charset="0"/>
              </a:rPr>
              <a:t>Prendere un placcaggio</a:t>
            </a:r>
          </a:p>
          <a:p>
            <a:pPr algn="ctr"/>
            <a:r>
              <a:rPr lang="it-IT" sz="1200" dirty="0" err="1" smtClean="0">
                <a:solidFill>
                  <a:schemeClr val="tx1"/>
                </a:solidFill>
                <a:latin typeface="DIN Next LT Pro Condensed" charset="0"/>
                <a:ea typeface="DIN Next LT Pro Condensed" charset="0"/>
                <a:cs typeface="DIN Next LT Pro Condensed" charset="0"/>
              </a:rPr>
              <a:t>Ruck</a:t>
            </a:r>
            <a:endParaRPr lang="it-IT" sz="1200" dirty="0" smtClean="0">
              <a:solidFill>
                <a:schemeClr val="tx1"/>
              </a:solidFill>
              <a:latin typeface="DIN Next LT Pro Condensed" charset="0"/>
              <a:ea typeface="DIN Next LT Pro Condensed" charset="0"/>
              <a:cs typeface="DIN Next LT Pro Condensed" charset="0"/>
            </a:endParaRPr>
          </a:p>
          <a:p>
            <a:pPr algn="ctr"/>
            <a:r>
              <a:rPr lang="it-IT" sz="1200" dirty="0" err="1" smtClean="0">
                <a:solidFill>
                  <a:schemeClr val="tx1"/>
                </a:solidFill>
                <a:latin typeface="DIN Next LT Pro Condensed" charset="0"/>
                <a:ea typeface="DIN Next LT Pro Condensed" charset="0"/>
                <a:cs typeface="DIN Next LT Pro Condensed" charset="0"/>
              </a:rPr>
              <a:t>Maul</a:t>
            </a:r>
            <a:r>
              <a:rPr lang="it-IT" sz="1200" dirty="0" err="1">
                <a:solidFill>
                  <a:srgbClr val="000000"/>
                </a:solidFill>
                <a:latin typeface="DIN Next LT Pro Condensed" charset="0"/>
                <a:ea typeface="DIN Next LT Pro Condensed" charset="0"/>
                <a:cs typeface="DIN Next LT Pro Condensed" charset="0"/>
              </a:rPr>
              <a:t>Distribuzione</a:t>
            </a:r>
            <a:r>
              <a:rPr lang="it-IT" sz="1200" dirty="0">
                <a:solidFill>
                  <a:srgbClr val="000000"/>
                </a:solidFill>
                <a:latin typeface="DIN Next LT Pro Condensed" charset="0"/>
                <a:ea typeface="DIN Next LT Pro Condensed" charset="0"/>
                <a:cs typeface="DIN Next LT Pro Condensed" charset="0"/>
              </a:rPr>
              <a:t> e Redistribuzione</a:t>
            </a:r>
          </a:p>
          <a:p>
            <a:pPr algn="ctr"/>
            <a:endParaRPr lang="it-IT" sz="1200" dirty="0">
              <a:solidFill>
                <a:schemeClr val="tx1"/>
              </a:solidFill>
              <a:latin typeface="DIN Next LT Pro Condensed" charset="0"/>
              <a:ea typeface="DIN Next LT Pro Condensed" charset="0"/>
              <a:cs typeface="DIN Next LT Pro Condensed" charset="0"/>
            </a:endParaRPr>
          </a:p>
        </p:txBody>
      </p:sp>
      <p:sp>
        <p:nvSpPr>
          <p:cNvPr id="29" name="Rounded Rectangle 28"/>
          <p:cNvSpPr/>
          <p:nvPr/>
        </p:nvSpPr>
        <p:spPr>
          <a:xfrm>
            <a:off x="6681612" y="4565194"/>
            <a:ext cx="1840596" cy="1026518"/>
          </a:xfrm>
          <a:prstGeom prst="roundRect">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00"/>
                </a:solidFill>
                <a:latin typeface="DIN Next LT Pro Condensed" charset="0"/>
                <a:ea typeface="DIN Next LT Pro Condensed" charset="0"/>
                <a:cs typeface="DIN Next LT Pro Condensed" charset="0"/>
              </a:rPr>
              <a:t>Piloni; Tallonatore; </a:t>
            </a:r>
          </a:p>
          <a:p>
            <a:pPr algn="ctr"/>
            <a:r>
              <a:rPr lang="it-IT" sz="1200" dirty="0" smtClean="0">
                <a:solidFill>
                  <a:srgbClr val="000000"/>
                </a:solidFill>
                <a:latin typeface="DIN Next LT Pro Condensed" charset="0"/>
                <a:ea typeface="DIN Next LT Pro Condensed" charset="0"/>
                <a:cs typeface="DIN Next LT Pro Condensed" charset="0"/>
              </a:rPr>
              <a:t>2° Linea; 3° Linea</a:t>
            </a:r>
          </a:p>
          <a:p>
            <a:pPr algn="ctr"/>
            <a:r>
              <a:rPr lang="it-IT" sz="1200" dirty="0" smtClean="0">
                <a:solidFill>
                  <a:srgbClr val="000000"/>
                </a:solidFill>
                <a:latin typeface="DIN Next LT Pro Condensed" charset="0"/>
                <a:ea typeface="DIN Next LT Pro Condensed" charset="0"/>
                <a:cs typeface="DIN Next LT Pro Condensed" charset="0"/>
              </a:rPr>
              <a:t>M-Mischie</a:t>
            </a:r>
          </a:p>
          <a:p>
            <a:pPr algn="ctr"/>
            <a:r>
              <a:rPr lang="it-IT" sz="1200" dirty="0" smtClean="0">
                <a:solidFill>
                  <a:srgbClr val="000000"/>
                </a:solidFill>
                <a:latin typeface="DIN Next LT Pro Condensed" charset="0"/>
                <a:ea typeface="DIN Next LT Pro Condensed" charset="0"/>
                <a:cs typeface="DIN Next LT Pro Condensed" charset="0"/>
              </a:rPr>
              <a:t>M-</a:t>
            </a:r>
            <a:r>
              <a:rPr lang="it-IT" sz="1200" dirty="0" err="1" smtClean="0">
                <a:solidFill>
                  <a:srgbClr val="000000"/>
                </a:solidFill>
                <a:latin typeface="DIN Next LT Pro Condensed" charset="0"/>
                <a:ea typeface="DIN Next LT Pro Condensed" charset="0"/>
                <a:cs typeface="DIN Next LT Pro Condensed" charset="0"/>
              </a:rPr>
              <a:t>Apetura</a:t>
            </a:r>
            <a:endParaRPr lang="it-IT" sz="1200" dirty="0" smtClean="0">
              <a:solidFill>
                <a:srgbClr val="000000"/>
              </a:solidFill>
              <a:latin typeface="DIN Next LT Pro Condensed" charset="0"/>
              <a:ea typeface="DIN Next LT Pro Condensed" charset="0"/>
              <a:cs typeface="DIN Next LT Pro Condensed" charset="0"/>
            </a:endParaRPr>
          </a:p>
          <a:p>
            <a:pPr algn="ctr"/>
            <a:r>
              <a:rPr lang="it-IT" sz="1200" dirty="0" smtClean="0">
                <a:solidFill>
                  <a:srgbClr val="000000"/>
                </a:solidFill>
                <a:latin typeface="DIN Next LT Pro Condensed" charset="0"/>
                <a:ea typeface="DIN Next LT Pro Condensed" charset="0"/>
                <a:cs typeface="DIN Next LT Pro Condensed" charset="0"/>
              </a:rPr>
              <a:t>Centro</a:t>
            </a:r>
          </a:p>
          <a:p>
            <a:pPr algn="ctr"/>
            <a:r>
              <a:rPr lang="it-IT" sz="1200" dirty="0" smtClean="0">
                <a:solidFill>
                  <a:srgbClr val="000000"/>
                </a:solidFill>
                <a:latin typeface="DIN Next LT Pro Condensed" charset="0"/>
                <a:ea typeface="DIN Next LT Pro Condensed" charset="0"/>
                <a:cs typeface="DIN Next LT Pro Condensed" charset="0"/>
              </a:rPr>
              <a:t>Ala e Estremo</a:t>
            </a:r>
            <a:endParaRPr lang="it-IT" sz="1200" dirty="0">
              <a:solidFill>
                <a:srgbClr val="000000"/>
              </a:solidFill>
              <a:latin typeface="DIN Next LT Pro Condensed" charset="0"/>
              <a:ea typeface="DIN Next LT Pro Condensed" charset="0"/>
              <a:cs typeface="DIN Next LT Pro Condensed" charset="0"/>
            </a:endParaRPr>
          </a:p>
        </p:txBody>
      </p:sp>
      <p:sp>
        <p:nvSpPr>
          <p:cNvPr id="8" name="Pentagon 7"/>
          <p:cNvSpPr/>
          <p:nvPr/>
        </p:nvSpPr>
        <p:spPr>
          <a:xfrm>
            <a:off x="2320052" y="78389"/>
            <a:ext cx="674327" cy="519322"/>
          </a:xfrm>
          <a:prstGeom prst="homePlate">
            <a:avLst/>
          </a:prstGeom>
          <a:solidFill>
            <a:schemeClr val="bg1">
              <a:lumMod val="50000"/>
            </a:schemeClr>
          </a:solidFill>
          <a:ln>
            <a:solidFill>
              <a:srgbClr val="7F7F7F"/>
            </a:solidFill>
          </a:ln>
          <a:effectLst>
            <a:innerShdw blurRad="63500" dist="50800" dir="81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500"/>
          </a:p>
        </p:txBody>
      </p:sp>
      <p:sp>
        <p:nvSpPr>
          <p:cNvPr id="33" name="Pentagon 32"/>
          <p:cNvSpPr/>
          <p:nvPr/>
        </p:nvSpPr>
        <p:spPr>
          <a:xfrm>
            <a:off x="4750153" y="100404"/>
            <a:ext cx="875692" cy="497307"/>
          </a:xfrm>
          <a:prstGeom prst="homePlate">
            <a:avLst/>
          </a:prstGeom>
          <a:solidFill>
            <a:srgbClr val="7F7F7F"/>
          </a:solidFill>
          <a:ln>
            <a:solidFill>
              <a:srgbClr val="7F7F7F"/>
            </a:solidFill>
          </a:ln>
          <a:effectLst>
            <a:innerShdw blurRad="63500" dist="50800" dir="81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500"/>
          </a:p>
        </p:txBody>
      </p:sp>
      <p:sp>
        <p:nvSpPr>
          <p:cNvPr id="31" name="Rectangle 26"/>
          <p:cNvSpPr/>
          <p:nvPr/>
        </p:nvSpPr>
        <p:spPr>
          <a:xfrm rot="5400000">
            <a:off x="4172336" y="-776660"/>
            <a:ext cx="1560746" cy="8119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latin typeface="DIN Next LT Pro Condensed" charset="0"/>
              <a:ea typeface="DIN Next LT Pro Condensed" charset="0"/>
              <a:cs typeface="DIN Next LT Pro Condensed" charset="0"/>
            </a:endParaRPr>
          </a:p>
        </p:txBody>
      </p:sp>
      <p:sp>
        <p:nvSpPr>
          <p:cNvPr id="34" name="Rectangle 26"/>
          <p:cNvSpPr/>
          <p:nvPr/>
        </p:nvSpPr>
        <p:spPr>
          <a:xfrm rot="5400000">
            <a:off x="4128408" y="828014"/>
            <a:ext cx="1642227" cy="81133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latin typeface="DIN Next LT Pro Condensed" charset="0"/>
              <a:ea typeface="DIN Next LT Pro Condensed" charset="0"/>
              <a:cs typeface="DIN Next LT Pro Condensed" charset="0"/>
            </a:endParaRPr>
          </a:p>
        </p:txBody>
      </p:sp>
    </p:spTree>
    <p:extLst>
      <p:ext uri="{BB962C8B-B14F-4D97-AF65-F5344CB8AC3E}">
        <p14:creationId xmlns:p14="http://schemas.microsoft.com/office/powerpoint/2010/main" val="9530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3368067" y="3587018"/>
            <a:ext cx="0" cy="1199440"/>
          </a:xfrm>
          <a:prstGeom prst="line">
            <a:avLst/>
          </a:prstGeom>
          <a:ln w="381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25643" y="1306113"/>
            <a:ext cx="1371034" cy="923330"/>
          </a:xfrm>
          <a:prstGeom prst="rect">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dirty="0" smtClean="0">
                <a:latin typeface="DIN Next LT Pro Condensed" charset="0"/>
                <a:ea typeface="DIN Next LT Pro Condensed" charset="0"/>
                <a:cs typeface="DIN Next LT Pro Condensed" charset="0"/>
              </a:rPr>
              <a:t>Attacco davanti la difesa</a:t>
            </a:r>
            <a:endParaRPr lang="it-IT" dirty="0">
              <a:latin typeface="DIN Next LT Pro Condensed" charset="0"/>
              <a:ea typeface="DIN Next LT Pro Condensed" charset="0"/>
              <a:cs typeface="DIN Next LT Pro Condensed" charset="0"/>
            </a:endParaRPr>
          </a:p>
        </p:txBody>
      </p:sp>
      <p:sp>
        <p:nvSpPr>
          <p:cNvPr id="4" name="TextBox 3"/>
          <p:cNvSpPr txBox="1"/>
          <p:nvPr/>
        </p:nvSpPr>
        <p:spPr>
          <a:xfrm>
            <a:off x="625642" y="3858808"/>
            <a:ext cx="1371033" cy="646331"/>
          </a:xfrm>
          <a:prstGeom prst="rect">
            <a:avLst/>
          </a:prstGeom>
          <a:solidFill>
            <a:srgbClr val="558ED5"/>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dirty="0" smtClean="0">
                <a:latin typeface="DIN Next LT Pro Condensed" charset="0"/>
                <a:ea typeface="DIN Next LT Pro Condensed" charset="0"/>
                <a:cs typeface="DIN Next LT Pro Condensed" charset="0"/>
              </a:rPr>
              <a:t>Continuità nel contatto</a:t>
            </a:r>
            <a:endParaRPr lang="it-IT" dirty="0">
              <a:latin typeface="DIN Next LT Pro Condensed" charset="0"/>
              <a:ea typeface="DIN Next LT Pro Condensed" charset="0"/>
              <a:cs typeface="DIN Next LT Pro Condensed" charset="0"/>
            </a:endParaRPr>
          </a:p>
        </p:txBody>
      </p:sp>
      <p:sp>
        <p:nvSpPr>
          <p:cNvPr id="6" name="TextBox 5"/>
          <p:cNvSpPr txBox="1"/>
          <p:nvPr/>
        </p:nvSpPr>
        <p:spPr>
          <a:xfrm>
            <a:off x="2903325" y="455350"/>
            <a:ext cx="903312" cy="276999"/>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it-IT" sz="1200" dirty="0" smtClean="0">
                <a:latin typeface="DIN Next LT Pro Condensed" charset="0"/>
                <a:ea typeface="DIN Next LT Pro Condensed" charset="0"/>
                <a:cs typeface="DIN Next LT Pro Condensed" charset="0"/>
              </a:rPr>
              <a:t>Passaggio</a:t>
            </a:r>
            <a:endParaRPr lang="it-IT" sz="1200" dirty="0">
              <a:latin typeface="DIN Next LT Pro Condensed" charset="0"/>
              <a:ea typeface="DIN Next LT Pro Condensed" charset="0"/>
              <a:cs typeface="DIN Next LT Pro Condensed" charset="0"/>
            </a:endParaRPr>
          </a:p>
        </p:txBody>
      </p:sp>
      <p:sp>
        <p:nvSpPr>
          <p:cNvPr id="7" name="TextBox 6"/>
          <p:cNvSpPr txBox="1"/>
          <p:nvPr/>
        </p:nvSpPr>
        <p:spPr>
          <a:xfrm>
            <a:off x="4337238" y="20196"/>
            <a:ext cx="1493411"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Passaggio laterale - corto</a:t>
            </a:r>
            <a:endParaRPr lang="it-IT" sz="900" dirty="0">
              <a:latin typeface="DIN Next LT Pro Condensed" charset="0"/>
              <a:ea typeface="DIN Next LT Pro Condensed" charset="0"/>
              <a:cs typeface="DIN Next LT Pro Condensed" charset="0"/>
            </a:endParaRPr>
          </a:p>
        </p:txBody>
      </p:sp>
      <p:sp>
        <p:nvSpPr>
          <p:cNvPr id="8" name="TextBox 7"/>
          <p:cNvSpPr txBox="1"/>
          <p:nvPr/>
        </p:nvSpPr>
        <p:spPr>
          <a:xfrm>
            <a:off x="4337237" y="291286"/>
            <a:ext cx="1461463"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Passaggio spin – lungo</a:t>
            </a:r>
            <a:endParaRPr lang="it-IT" sz="900" dirty="0">
              <a:latin typeface="DIN Next LT Pro Condensed" charset="0"/>
              <a:ea typeface="DIN Next LT Pro Condensed" charset="0"/>
              <a:cs typeface="DIN Next LT Pro Condensed" charset="0"/>
            </a:endParaRPr>
          </a:p>
        </p:txBody>
      </p:sp>
      <p:sp>
        <p:nvSpPr>
          <p:cNvPr id="9" name="TextBox 8"/>
          <p:cNvSpPr txBox="1"/>
          <p:nvPr/>
        </p:nvSpPr>
        <p:spPr>
          <a:xfrm>
            <a:off x="4337238" y="568906"/>
            <a:ext cx="588792"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Incrocio</a:t>
            </a:r>
            <a:endParaRPr lang="it-IT" sz="1000" dirty="0">
              <a:latin typeface="DIN Next LT Pro Condensed" charset="0"/>
              <a:ea typeface="DIN Next LT Pro Condensed" charset="0"/>
              <a:cs typeface="DIN Next LT Pro Condensed" charset="0"/>
            </a:endParaRPr>
          </a:p>
        </p:txBody>
      </p:sp>
      <p:sp>
        <p:nvSpPr>
          <p:cNvPr id="10" name="TextBox 9"/>
          <p:cNvSpPr txBox="1"/>
          <p:nvPr/>
        </p:nvSpPr>
        <p:spPr>
          <a:xfrm>
            <a:off x="2983987" y="1589999"/>
            <a:ext cx="817727" cy="276999"/>
          </a:xfrm>
          <a:prstGeom prst="rect">
            <a:avLst/>
          </a:prstGeom>
          <a:solidFill>
            <a:schemeClr val="accent1">
              <a:lumMod val="40000"/>
              <a:lumOff val="6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it-IT" sz="1200" dirty="0" smtClean="0">
                <a:latin typeface="DIN Next LT Pro Condensed" charset="0"/>
                <a:ea typeface="DIN Next LT Pro Condensed" charset="0"/>
                <a:cs typeface="DIN Next LT Pro Condensed" charset="0"/>
              </a:rPr>
              <a:t>Evasione</a:t>
            </a:r>
            <a:endParaRPr lang="it-IT" sz="1200" dirty="0">
              <a:latin typeface="DIN Next LT Pro Condensed" charset="0"/>
              <a:ea typeface="DIN Next LT Pro Condensed" charset="0"/>
              <a:cs typeface="DIN Next LT Pro Condensed" charset="0"/>
            </a:endParaRPr>
          </a:p>
        </p:txBody>
      </p:sp>
      <p:sp>
        <p:nvSpPr>
          <p:cNvPr id="11" name="TextBox 10"/>
          <p:cNvSpPr txBox="1"/>
          <p:nvPr/>
        </p:nvSpPr>
        <p:spPr>
          <a:xfrm>
            <a:off x="4337238" y="845357"/>
            <a:ext cx="1352410"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Passaggio al giocatore</a:t>
            </a:r>
            <a:endParaRPr lang="it-IT" sz="900" dirty="0">
              <a:latin typeface="DIN Next LT Pro Condensed" charset="0"/>
              <a:ea typeface="DIN Next LT Pro Condensed" charset="0"/>
              <a:cs typeface="DIN Next LT Pro Condensed" charset="0"/>
            </a:endParaRPr>
          </a:p>
        </p:txBody>
      </p:sp>
      <p:sp>
        <p:nvSpPr>
          <p:cNvPr id="12" name="TextBox 11"/>
          <p:cNvSpPr txBox="1"/>
          <p:nvPr/>
        </p:nvSpPr>
        <p:spPr>
          <a:xfrm>
            <a:off x="4337238" y="1126627"/>
            <a:ext cx="1352410"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Passaggio nello spazio</a:t>
            </a:r>
            <a:endParaRPr lang="it-IT" sz="900" dirty="0">
              <a:latin typeface="DIN Next LT Pro Condensed" charset="0"/>
              <a:ea typeface="DIN Next LT Pro Condensed" charset="0"/>
              <a:cs typeface="DIN Next LT Pro Condensed" charset="0"/>
            </a:endParaRPr>
          </a:p>
        </p:txBody>
      </p:sp>
      <p:sp>
        <p:nvSpPr>
          <p:cNvPr id="13" name="TextBox 12"/>
          <p:cNvSpPr txBox="1"/>
          <p:nvPr/>
        </p:nvSpPr>
        <p:spPr>
          <a:xfrm>
            <a:off x="4337238" y="1483661"/>
            <a:ext cx="1826980" cy="2308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Cambio di passo – dentro - fuori</a:t>
            </a:r>
            <a:endParaRPr lang="it-IT" sz="900" dirty="0">
              <a:latin typeface="DIN Next LT Pro Condensed" charset="0"/>
              <a:ea typeface="DIN Next LT Pro Condensed" charset="0"/>
              <a:cs typeface="DIN Next LT Pro Condensed" charset="0"/>
            </a:endParaRPr>
          </a:p>
        </p:txBody>
      </p:sp>
      <p:sp>
        <p:nvSpPr>
          <p:cNvPr id="14" name="TextBox 13"/>
          <p:cNvSpPr txBox="1"/>
          <p:nvPr/>
        </p:nvSpPr>
        <p:spPr>
          <a:xfrm>
            <a:off x="4337238" y="1739257"/>
            <a:ext cx="966931" cy="2308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err="1" smtClean="0">
                <a:latin typeface="DIN Next LT Pro Condensed" charset="0"/>
                <a:ea typeface="DIN Next LT Pro Condensed" charset="0"/>
                <a:cs typeface="DIN Next LT Pro Condensed" charset="0"/>
              </a:rPr>
              <a:t>Swerve</a:t>
            </a:r>
            <a:r>
              <a:rPr lang="it-IT" sz="900" dirty="0" smtClean="0">
                <a:latin typeface="DIN Next LT Pro Condensed" charset="0"/>
                <a:ea typeface="DIN Next LT Pro Condensed" charset="0"/>
                <a:cs typeface="DIN Next LT Pro Condensed" charset="0"/>
              </a:rPr>
              <a:t> (curva)</a:t>
            </a:r>
            <a:endParaRPr lang="it-IT" sz="900" dirty="0">
              <a:latin typeface="DIN Next LT Pro Condensed" charset="0"/>
              <a:ea typeface="DIN Next LT Pro Condensed" charset="0"/>
              <a:cs typeface="DIN Next LT Pro Condensed" charset="0"/>
            </a:endParaRPr>
          </a:p>
        </p:txBody>
      </p:sp>
      <p:sp>
        <p:nvSpPr>
          <p:cNvPr id="15" name="TextBox 14"/>
          <p:cNvSpPr txBox="1"/>
          <p:nvPr/>
        </p:nvSpPr>
        <p:spPr>
          <a:xfrm>
            <a:off x="3068653" y="2381657"/>
            <a:ext cx="739965" cy="276999"/>
          </a:xfrm>
          <a:prstGeom prst="rect">
            <a:avLst/>
          </a:prstGeom>
          <a:solidFill>
            <a:srgbClr val="D7E4BD"/>
          </a:solidFill>
          <a:ln>
            <a:solidFill>
              <a:srgbClr val="008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200" dirty="0" smtClean="0">
                <a:latin typeface="DIN Next LT Pro Condensed" charset="0"/>
                <a:ea typeface="DIN Next LT Pro Condensed" charset="0"/>
                <a:cs typeface="DIN Next LT Pro Condensed" charset="0"/>
              </a:rPr>
              <a:t>Attacco </a:t>
            </a:r>
            <a:endParaRPr lang="it-IT" sz="1200" dirty="0">
              <a:latin typeface="DIN Next LT Pro Condensed" charset="0"/>
              <a:ea typeface="DIN Next LT Pro Condensed" charset="0"/>
              <a:cs typeface="DIN Next LT Pro Condensed" charset="0"/>
            </a:endParaRPr>
          </a:p>
        </p:txBody>
      </p:sp>
      <p:sp>
        <p:nvSpPr>
          <p:cNvPr id="16" name="TextBox 15"/>
          <p:cNvSpPr txBox="1"/>
          <p:nvPr/>
        </p:nvSpPr>
        <p:spPr>
          <a:xfrm>
            <a:off x="4337238" y="2160098"/>
            <a:ext cx="1153418"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Superiorità laterale</a:t>
            </a:r>
            <a:endParaRPr lang="it-IT" sz="900" dirty="0">
              <a:latin typeface="DIN Next LT Pro Condensed" charset="0"/>
              <a:ea typeface="DIN Next LT Pro Condensed" charset="0"/>
              <a:cs typeface="DIN Next LT Pro Condensed" charset="0"/>
            </a:endParaRPr>
          </a:p>
        </p:txBody>
      </p:sp>
      <p:sp>
        <p:nvSpPr>
          <p:cNvPr id="17" name="TextBox 16"/>
          <p:cNvSpPr txBox="1"/>
          <p:nvPr/>
        </p:nvSpPr>
        <p:spPr>
          <a:xfrm>
            <a:off x="4337238" y="2432953"/>
            <a:ext cx="1217494"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Superiorità sull’asse</a:t>
            </a:r>
            <a:endParaRPr lang="it-IT" sz="900" dirty="0">
              <a:latin typeface="DIN Next LT Pro Condensed" charset="0"/>
              <a:ea typeface="DIN Next LT Pro Condensed" charset="0"/>
              <a:cs typeface="DIN Next LT Pro Condensed" charset="0"/>
            </a:endParaRPr>
          </a:p>
        </p:txBody>
      </p:sp>
      <p:sp>
        <p:nvSpPr>
          <p:cNvPr id="18" name="TextBox 17"/>
          <p:cNvSpPr txBox="1"/>
          <p:nvPr/>
        </p:nvSpPr>
        <p:spPr>
          <a:xfrm>
            <a:off x="4337238" y="2702186"/>
            <a:ext cx="1057107"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Parità numeriche</a:t>
            </a:r>
            <a:endParaRPr lang="it-IT" sz="900" dirty="0">
              <a:latin typeface="DIN Next LT Pro Condensed" charset="0"/>
              <a:ea typeface="DIN Next LT Pro Condensed" charset="0"/>
              <a:cs typeface="DIN Next LT Pro Condensed" charset="0"/>
            </a:endParaRPr>
          </a:p>
        </p:txBody>
      </p:sp>
      <p:sp>
        <p:nvSpPr>
          <p:cNvPr id="19" name="TextBox 18"/>
          <p:cNvSpPr txBox="1"/>
          <p:nvPr/>
        </p:nvSpPr>
        <p:spPr>
          <a:xfrm>
            <a:off x="5528568" y="2160098"/>
            <a:ext cx="871189" cy="230832"/>
          </a:xfrm>
          <a:prstGeom prst="rect">
            <a:avLst/>
          </a:prstGeom>
          <a:noFill/>
          <a:ln>
            <a:solidFill>
              <a:schemeClr val="bg1">
                <a:lumMod val="50000"/>
              </a:schemeClr>
            </a:solidFill>
          </a:ln>
        </p:spPr>
        <p:txBody>
          <a:bodyPr wrap="none" rtlCol="0">
            <a:spAutoFit/>
          </a:bodyPr>
          <a:lstStyle/>
          <a:p>
            <a:r>
              <a:rPr lang="it-IT" sz="900" dirty="0" smtClean="0">
                <a:latin typeface="DIN Next LT Pro Condensed" charset="0"/>
                <a:ea typeface="DIN Next LT Pro Condensed" charset="0"/>
                <a:cs typeface="DIN Next LT Pro Condensed" charset="0"/>
              </a:rPr>
              <a:t>2v1; 3v2; 4v3 </a:t>
            </a:r>
            <a:endParaRPr lang="it-IT" sz="900" dirty="0">
              <a:latin typeface="DIN Next LT Pro Condensed" charset="0"/>
              <a:ea typeface="DIN Next LT Pro Condensed" charset="0"/>
              <a:cs typeface="DIN Next LT Pro Condensed" charset="0"/>
            </a:endParaRPr>
          </a:p>
        </p:txBody>
      </p:sp>
      <p:sp>
        <p:nvSpPr>
          <p:cNvPr id="20" name="TextBox 19"/>
          <p:cNvSpPr txBox="1"/>
          <p:nvPr/>
        </p:nvSpPr>
        <p:spPr>
          <a:xfrm>
            <a:off x="5560682" y="2432953"/>
            <a:ext cx="1685077" cy="230832"/>
          </a:xfrm>
          <a:prstGeom prst="rect">
            <a:avLst/>
          </a:prstGeom>
          <a:noFill/>
          <a:ln>
            <a:solidFill>
              <a:schemeClr val="bg1">
                <a:lumMod val="50000"/>
              </a:schemeClr>
            </a:solidFill>
          </a:ln>
        </p:spPr>
        <p:txBody>
          <a:bodyPr wrap="none" rtlCol="0">
            <a:spAutoFit/>
          </a:bodyPr>
          <a:lstStyle/>
          <a:p>
            <a:r>
              <a:rPr lang="it-IT" sz="900" dirty="0" smtClean="0">
                <a:latin typeface="DIN Next LT Pro Condensed" charset="0"/>
                <a:ea typeface="DIN Next LT Pro Condensed" charset="0"/>
                <a:cs typeface="DIN Next LT Pro Condensed" charset="0"/>
              </a:rPr>
              <a:t>1+1v1; 2+1v2; 3+1v3;  4+2v4</a:t>
            </a:r>
            <a:endParaRPr lang="it-IT" sz="900" dirty="0">
              <a:latin typeface="DIN Next LT Pro Condensed" charset="0"/>
              <a:ea typeface="DIN Next LT Pro Condensed" charset="0"/>
              <a:cs typeface="DIN Next LT Pro Condensed" charset="0"/>
            </a:endParaRPr>
          </a:p>
        </p:txBody>
      </p:sp>
      <p:sp>
        <p:nvSpPr>
          <p:cNvPr id="21" name="TextBox 20"/>
          <p:cNvSpPr txBox="1"/>
          <p:nvPr/>
        </p:nvSpPr>
        <p:spPr>
          <a:xfrm>
            <a:off x="5352608" y="2704496"/>
            <a:ext cx="877163" cy="230832"/>
          </a:xfrm>
          <a:prstGeom prst="rect">
            <a:avLst/>
          </a:prstGeom>
          <a:noFill/>
          <a:ln>
            <a:solidFill>
              <a:schemeClr val="bg1">
                <a:lumMod val="50000"/>
              </a:schemeClr>
            </a:solidFill>
          </a:ln>
        </p:spPr>
        <p:txBody>
          <a:bodyPr wrap="none" rtlCol="0">
            <a:spAutoFit/>
          </a:bodyPr>
          <a:lstStyle/>
          <a:p>
            <a:r>
              <a:rPr lang="it-IT" sz="900" dirty="0" smtClean="0">
                <a:latin typeface="DIN Next LT Pro Condensed" charset="0"/>
                <a:ea typeface="DIN Next LT Pro Condensed" charset="0"/>
                <a:cs typeface="DIN Next LT Pro Condensed" charset="0"/>
              </a:rPr>
              <a:t>2v2; 3v3; 4v4 </a:t>
            </a:r>
            <a:endParaRPr lang="it-IT" sz="900" dirty="0">
              <a:latin typeface="DIN Next LT Pro Condensed" charset="0"/>
              <a:ea typeface="DIN Next LT Pro Condensed" charset="0"/>
              <a:cs typeface="DIN Next LT Pro Condensed" charset="0"/>
            </a:endParaRPr>
          </a:p>
        </p:txBody>
      </p:sp>
      <p:sp>
        <p:nvSpPr>
          <p:cNvPr id="22" name="TextBox 21"/>
          <p:cNvSpPr txBox="1"/>
          <p:nvPr/>
        </p:nvSpPr>
        <p:spPr>
          <a:xfrm>
            <a:off x="3009387" y="3314804"/>
            <a:ext cx="817727" cy="276999"/>
          </a:xfrm>
          <a:prstGeom prst="rect">
            <a:avLst/>
          </a:prstGeom>
          <a:solidFill>
            <a:srgbClr val="B9CDE5"/>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it-IT" sz="1200" dirty="0" smtClean="0">
                <a:latin typeface="DIN Next LT Pro Condensed" charset="0"/>
                <a:ea typeface="DIN Next LT Pro Condensed" charset="0"/>
                <a:cs typeface="DIN Next LT Pro Condensed" charset="0"/>
              </a:rPr>
              <a:t>Evasione</a:t>
            </a:r>
            <a:endParaRPr lang="it-IT" sz="1200" dirty="0">
              <a:latin typeface="DIN Next LT Pro Condensed" charset="0"/>
              <a:ea typeface="DIN Next LT Pro Condensed" charset="0"/>
              <a:cs typeface="DIN Next LT Pro Condensed" charset="0"/>
            </a:endParaRPr>
          </a:p>
        </p:txBody>
      </p:sp>
      <p:sp>
        <p:nvSpPr>
          <p:cNvPr id="23" name="TextBox 22"/>
          <p:cNvSpPr txBox="1"/>
          <p:nvPr/>
        </p:nvSpPr>
        <p:spPr>
          <a:xfrm>
            <a:off x="4337238" y="3160194"/>
            <a:ext cx="1891113" cy="2308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Uscita dal frontale – dentro - fuori</a:t>
            </a:r>
            <a:endParaRPr lang="it-IT" sz="900" dirty="0">
              <a:latin typeface="DIN Next LT Pro Condensed" charset="0"/>
              <a:ea typeface="DIN Next LT Pro Condensed" charset="0"/>
              <a:cs typeface="DIN Next LT Pro Condensed" charset="0"/>
            </a:endParaRPr>
          </a:p>
        </p:txBody>
      </p:sp>
      <p:sp>
        <p:nvSpPr>
          <p:cNvPr id="24" name="TextBox 23"/>
          <p:cNvSpPr txBox="1"/>
          <p:nvPr/>
        </p:nvSpPr>
        <p:spPr>
          <a:xfrm>
            <a:off x="4337236" y="3442322"/>
            <a:ext cx="1743404"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Piedi veloci</a:t>
            </a:r>
            <a:endParaRPr lang="it-IT" sz="900" dirty="0">
              <a:latin typeface="DIN Next LT Pro Condensed" charset="0"/>
              <a:ea typeface="DIN Next LT Pro Condensed" charset="0"/>
              <a:cs typeface="DIN Next LT Pro Condensed" charset="0"/>
            </a:endParaRPr>
          </a:p>
        </p:txBody>
      </p:sp>
      <p:sp>
        <p:nvSpPr>
          <p:cNvPr id="25" name="TextBox 24"/>
          <p:cNvSpPr txBox="1"/>
          <p:nvPr/>
        </p:nvSpPr>
        <p:spPr>
          <a:xfrm>
            <a:off x="2903325" y="4023084"/>
            <a:ext cx="926224" cy="461665"/>
          </a:xfrm>
          <a:prstGeom prst="rect">
            <a:avLst/>
          </a:prstGeom>
          <a:solidFill>
            <a:srgbClr val="D99694"/>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200" dirty="0" smtClean="0">
                <a:latin typeface="DIN Next LT Pro Condensed" charset="0"/>
                <a:ea typeface="DIN Next LT Pro Condensed" charset="0"/>
                <a:cs typeface="DIN Next LT Pro Condensed" charset="0"/>
              </a:rPr>
              <a:t>Continuità diretta</a:t>
            </a:r>
            <a:endParaRPr lang="it-IT" sz="1200" dirty="0">
              <a:latin typeface="DIN Next LT Pro Condensed" charset="0"/>
              <a:ea typeface="DIN Next LT Pro Condensed" charset="0"/>
              <a:cs typeface="DIN Next LT Pro Condensed" charset="0"/>
            </a:endParaRPr>
          </a:p>
        </p:txBody>
      </p:sp>
      <p:sp>
        <p:nvSpPr>
          <p:cNvPr id="26" name="TextBox 25"/>
          <p:cNvSpPr txBox="1"/>
          <p:nvPr/>
        </p:nvSpPr>
        <p:spPr>
          <a:xfrm>
            <a:off x="4334376" y="3821646"/>
            <a:ext cx="2414854"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Continuità a due mani – dietro al placcaggio</a:t>
            </a:r>
            <a:endParaRPr lang="it-IT" sz="900" dirty="0">
              <a:latin typeface="DIN Next LT Pro Condensed" charset="0"/>
              <a:ea typeface="DIN Next LT Pro Condensed" charset="0"/>
              <a:cs typeface="DIN Next LT Pro Condensed" charset="0"/>
            </a:endParaRPr>
          </a:p>
        </p:txBody>
      </p:sp>
      <p:sp>
        <p:nvSpPr>
          <p:cNvPr id="27" name="TextBox 26"/>
          <p:cNvSpPr txBox="1"/>
          <p:nvPr/>
        </p:nvSpPr>
        <p:spPr>
          <a:xfrm>
            <a:off x="4334375" y="4092737"/>
            <a:ext cx="2583026"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Continuità ad una mano – dietro al placcaggio</a:t>
            </a:r>
            <a:endParaRPr lang="it-IT" sz="900" dirty="0">
              <a:latin typeface="DIN Next LT Pro Condensed" charset="0"/>
              <a:ea typeface="DIN Next LT Pro Condensed" charset="0"/>
              <a:cs typeface="DIN Next LT Pro Condensed" charset="0"/>
            </a:endParaRPr>
          </a:p>
        </p:txBody>
      </p:sp>
      <p:sp>
        <p:nvSpPr>
          <p:cNvPr id="28" name="TextBox 27"/>
          <p:cNvSpPr txBox="1"/>
          <p:nvPr/>
        </p:nvSpPr>
        <p:spPr>
          <a:xfrm>
            <a:off x="4334376" y="4370357"/>
            <a:ext cx="1917036"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 Continuità esterna con una mano</a:t>
            </a:r>
            <a:endParaRPr lang="it-IT" sz="900" dirty="0">
              <a:latin typeface="DIN Next LT Pro Condensed" charset="0"/>
              <a:ea typeface="DIN Next LT Pro Condensed" charset="0"/>
              <a:cs typeface="DIN Next LT Pro Condensed" charset="0"/>
            </a:endParaRPr>
          </a:p>
        </p:txBody>
      </p:sp>
      <p:sp>
        <p:nvSpPr>
          <p:cNvPr id="29" name="TextBox 28"/>
          <p:cNvSpPr txBox="1"/>
          <p:nvPr/>
        </p:nvSpPr>
        <p:spPr>
          <a:xfrm>
            <a:off x="2868802" y="4786458"/>
            <a:ext cx="939816" cy="461665"/>
          </a:xfrm>
          <a:prstGeom prst="rect">
            <a:avLst/>
          </a:prstGeom>
          <a:solidFill>
            <a:schemeClr val="accent3">
              <a:lumMod val="40000"/>
              <a:lumOff val="60000"/>
            </a:schemeClr>
          </a:solidFill>
          <a:ln>
            <a:solidFill>
              <a:srgbClr val="008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200" dirty="0" smtClean="0">
                <a:latin typeface="DIN Next LT Pro Condensed" charset="0"/>
                <a:ea typeface="DIN Next LT Pro Condensed" charset="0"/>
                <a:cs typeface="DIN Next LT Pro Condensed" charset="0"/>
              </a:rPr>
              <a:t>Nel placcaggio</a:t>
            </a:r>
            <a:endParaRPr lang="it-IT" sz="1200" dirty="0">
              <a:latin typeface="DIN Next LT Pro Condensed" charset="0"/>
              <a:ea typeface="DIN Next LT Pro Condensed" charset="0"/>
              <a:cs typeface="DIN Next LT Pro Condensed" charset="0"/>
            </a:endParaRPr>
          </a:p>
        </p:txBody>
      </p:sp>
      <p:sp>
        <p:nvSpPr>
          <p:cNvPr id="30" name="TextBox 29"/>
          <p:cNvSpPr txBox="1"/>
          <p:nvPr/>
        </p:nvSpPr>
        <p:spPr>
          <a:xfrm>
            <a:off x="4333122" y="4657497"/>
            <a:ext cx="1645953"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Continuità nel placcaggio</a:t>
            </a:r>
            <a:endParaRPr lang="it-IT" sz="900" dirty="0">
              <a:latin typeface="DIN Next LT Pro Condensed" charset="0"/>
              <a:ea typeface="DIN Next LT Pro Condensed" charset="0"/>
              <a:cs typeface="DIN Next LT Pro Condensed" charset="0"/>
            </a:endParaRPr>
          </a:p>
        </p:txBody>
      </p:sp>
      <p:sp>
        <p:nvSpPr>
          <p:cNvPr id="31" name="TextBox 30"/>
          <p:cNvSpPr txBox="1"/>
          <p:nvPr/>
        </p:nvSpPr>
        <p:spPr>
          <a:xfrm>
            <a:off x="4329567" y="4923776"/>
            <a:ext cx="1649508"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Continuità dopo il placcaggio</a:t>
            </a:r>
            <a:endParaRPr lang="it-IT" sz="900" dirty="0">
              <a:latin typeface="DIN Next LT Pro Condensed" charset="0"/>
              <a:ea typeface="DIN Next LT Pro Condensed" charset="0"/>
              <a:cs typeface="DIN Next LT Pro Condensed" charset="0"/>
            </a:endParaRPr>
          </a:p>
        </p:txBody>
      </p:sp>
      <p:sp>
        <p:nvSpPr>
          <p:cNvPr id="32" name="TextBox 31"/>
          <p:cNvSpPr txBox="1"/>
          <p:nvPr/>
        </p:nvSpPr>
        <p:spPr>
          <a:xfrm>
            <a:off x="6964468" y="3861600"/>
            <a:ext cx="702079" cy="369332"/>
          </a:xfrm>
          <a:prstGeom prst="rect">
            <a:avLst/>
          </a:prstGeom>
          <a:noFill/>
          <a:ln>
            <a:solidFill>
              <a:schemeClr val="bg1">
                <a:lumMod val="50000"/>
              </a:schemeClr>
            </a:solidFill>
          </a:ln>
        </p:spPr>
        <p:txBody>
          <a:bodyPr wrap="square" rtlCol="0" anchor="t">
            <a:spAutoFit/>
          </a:bodyPr>
          <a:lstStyle/>
          <a:p>
            <a:pPr algn="ctr"/>
            <a:r>
              <a:rPr lang="it-IT" sz="900" dirty="0" smtClean="0">
                <a:latin typeface="DIN Next LT Pro Condensed" charset="0"/>
                <a:ea typeface="DIN Next LT Pro Condensed" charset="0"/>
                <a:cs typeface="DIN Next LT Pro Condensed" charset="0"/>
              </a:rPr>
              <a:t>Sostegno sul canale</a:t>
            </a:r>
            <a:endParaRPr lang="it-IT" sz="900" dirty="0">
              <a:latin typeface="DIN Next LT Pro Condensed" charset="0"/>
              <a:ea typeface="DIN Next LT Pro Condensed" charset="0"/>
              <a:cs typeface="DIN Next LT Pro Condensed" charset="0"/>
            </a:endParaRPr>
          </a:p>
        </p:txBody>
      </p:sp>
      <p:sp>
        <p:nvSpPr>
          <p:cNvPr id="33" name="TextBox 32"/>
          <p:cNvSpPr txBox="1"/>
          <p:nvPr/>
        </p:nvSpPr>
        <p:spPr>
          <a:xfrm>
            <a:off x="6385299" y="4372667"/>
            <a:ext cx="1082974" cy="230832"/>
          </a:xfrm>
          <a:prstGeom prst="rect">
            <a:avLst/>
          </a:prstGeom>
          <a:noFill/>
          <a:ln>
            <a:solidFill>
              <a:schemeClr val="bg1">
                <a:lumMod val="50000"/>
              </a:schemeClr>
            </a:solidFill>
          </a:ln>
        </p:spPr>
        <p:txBody>
          <a:bodyPr wrap="none" rtlCol="0">
            <a:spAutoFit/>
          </a:bodyPr>
          <a:lstStyle/>
          <a:p>
            <a:r>
              <a:rPr lang="it-IT" sz="900" dirty="0" smtClean="0">
                <a:latin typeface="DIN Next LT Pro Condensed" charset="0"/>
                <a:ea typeface="DIN Next LT Pro Condensed" charset="0"/>
                <a:cs typeface="DIN Next LT Pro Condensed" charset="0"/>
              </a:rPr>
              <a:t>Sostegno laterale</a:t>
            </a:r>
            <a:endParaRPr lang="it-IT" sz="900" dirty="0">
              <a:latin typeface="DIN Next LT Pro Condensed" charset="0"/>
              <a:ea typeface="DIN Next LT Pro Condensed" charset="0"/>
              <a:cs typeface="DIN Next LT Pro Condensed" charset="0"/>
            </a:endParaRPr>
          </a:p>
        </p:txBody>
      </p:sp>
      <p:sp>
        <p:nvSpPr>
          <p:cNvPr id="35" name="TextBox 34"/>
          <p:cNvSpPr txBox="1"/>
          <p:nvPr/>
        </p:nvSpPr>
        <p:spPr>
          <a:xfrm>
            <a:off x="6102989" y="4725363"/>
            <a:ext cx="1555658" cy="369332"/>
          </a:xfrm>
          <a:prstGeom prst="rect">
            <a:avLst/>
          </a:prstGeom>
          <a:noFill/>
          <a:ln>
            <a:solidFill>
              <a:schemeClr val="bg1">
                <a:lumMod val="50000"/>
              </a:schemeClr>
            </a:solidFill>
          </a:ln>
        </p:spPr>
        <p:txBody>
          <a:bodyPr wrap="square" rtlCol="0" anchor="t">
            <a:spAutoFit/>
          </a:bodyPr>
          <a:lstStyle/>
          <a:p>
            <a:pPr algn="ctr"/>
            <a:r>
              <a:rPr lang="it-IT" sz="900" dirty="0" smtClean="0">
                <a:latin typeface="DIN Next LT Pro Condensed" charset="0"/>
                <a:ea typeface="DIN Next LT Pro Condensed" charset="0"/>
                <a:cs typeface="DIN Next LT Pro Condensed" charset="0"/>
              </a:rPr>
              <a:t>Sostegno sul canale</a:t>
            </a:r>
          </a:p>
          <a:p>
            <a:pPr algn="ctr"/>
            <a:r>
              <a:rPr lang="it-IT" sz="900" dirty="0" smtClean="0">
                <a:latin typeface="DIN Next LT Pro Condensed" charset="0"/>
                <a:ea typeface="DIN Next LT Pro Condensed" charset="0"/>
                <a:cs typeface="DIN Next LT Pro Condensed" charset="0"/>
              </a:rPr>
              <a:t>1+1v1; 2+1v2</a:t>
            </a:r>
            <a:endParaRPr lang="it-IT" sz="900" dirty="0">
              <a:latin typeface="DIN Next LT Pro Condensed" charset="0"/>
              <a:ea typeface="DIN Next LT Pro Condensed" charset="0"/>
              <a:cs typeface="DIN Next LT Pro Condensed" charset="0"/>
            </a:endParaRPr>
          </a:p>
        </p:txBody>
      </p:sp>
      <p:sp>
        <p:nvSpPr>
          <p:cNvPr id="42" name="Right Arrow 41"/>
          <p:cNvSpPr/>
          <p:nvPr/>
        </p:nvSpPr>
        <p:spPr>
          <a:xfrm>
            <a:off x="2055478" y="1278940"/>
            <a:ext cx="813323" cy="10264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latin typeface="DIN Next LT Pro Condensed" charset="0"/>
              <a:ea typeface="DIN Next LT Pro Condensed" charset="0"/>
              <a:cs typeface="DIN Next LT Pro Condensed" charset="0"/>
            </a:endParaRPr>
          </a:p>
        </p:txBody>
      </p:sp>
      <p:sp>
        <p:nvSpPr>
          <p:cNvPr id="43" name="Right Arrow 42"/>
          <p:cNvSpPr/>
          <p:nvPr/>
        </p:nvSpPr>
        <p:spPr>
          <a:xfrm>
            <a:off x="2055478" y="3709186"/>
            <a:ext cx="813323" cy="10264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latin typeface="DIN Next LT Pro Condensed" charset="0"/>
              <a:ea typeface="DIN Next LT Pro Condensed" charset="0"/>
              <a:cs typeface="DIN Next LT Pro Condensed" charset="0"/>
            </a:endParaRPr>
          </a:p>
        </p:txBody>
      </p:sp>
      <p:sp>
        <p:nvSpPr>
          <p:cNvPr id="45" name="Chevron 44"/>
          <p:cNvSpPr/>
          <p:nvPr/>
        </p:nvSpPr>
        <p:spPr>
          <a:xfrm>
            <a:off x="3829549" y="1589999"/>
            <a:ext cx="465918" cy="282128"/>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46" name="Chevron 45"/>
          <p:cNvSpPr/>
          <p:nvPr/>
        </p:nvSpPr>
        <p:spPr>
          <a:xfrm>
            <a:off x="3829549" y="455350"/>
            <a:ext cx="465918" cy="282128"/>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47" name="Chevron 46"/>
          <p:cNvSpPr/>
          <p:nvPr/>
        </p:nvSpPr>
        <p:spPr>
          <a:xfrm>
            <a:off x="3808618" y="3314804"/>
            <a:ext cx="465918" cy="282128"/>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48" name="Chevron 47"/>
          <p:cNvSpPr/>
          <p:nvPr/>
        </p:nvSpPr>
        <p:spPr>
          <a:xfrm>
            <a:off x="3829549" y="4100337"/>
            <a:ext cx="465918" cy="282128"/>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49" name="Chevron 48"/>
          <p:cNvSpPr/>
          <p:nvPr/>
        </p:nvSpPr>
        <p:spPr>
          <a:xfrm>
            <a:off x="3829549" y="2381132"/>
            <a:ext cx="465918" cy="282128"/>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50" name="Chevron 49"/>
          <p:cNvSpPr/>
          <p:nvPr/>
        </p:nvSpPr>
        <p:spPr>
          <a:xfrm>
            <a:off x="3829549" y="4837507"/>
            <a:ext cx="465918" cy="282128"/>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51" name="TextBox 50"/>
          <p:cNvSpPr txBox="1"/>
          <p:nvPr/>
        </p:nvSpPr>
        <p:spPr>
          <a:xfrm>
            <a:off x="4329567" y="5195587"/>
            <a:ext cx="2481888"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Presentazione del pallone – dopo placcaggio</a:t>
            </a:r>
            <a:endParaRPr lang="it-IT" sz="900" dirty="0">
              <a:latin typeface="DIN Next LT Pro Condensed" charset="0"/>
              <a:ea typeface="DIN Next LT Pro Condensed" charset="0"/>
              <a:cs typeface="DIN Next LT Pro Condensed" charset="0"/>
            </a:endParaRPr>
          </a:p>
        </p:txBody>
      </p:sp>
      <p:sp>
        <p:nvSpPr>
          <p:cNvPr id="56" name="TextBox 55"/>
          <p:cNvSpPr txBox="1"/>
          <p:nvPr/>
        </p:nvSpPr>
        <p:spPr>
          <a:xfrm>
            <a:off x="4329178" y="5459764"/>
            <a:ext cx="1468740"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Sostegni - RUCK</a:t>
            </a:r>
            <a:endParaRPr lang="it-IT" sz="900" dirty="0">
              <a:latin typeface="DIN Next LT Pro Condensed" charset="0"/>
              <a:ea typeface="DIN Next LT Pro Condensed" charset="0"/>
              <a:cs typeface="DIN Next LT Pro Condensed" charset="0"/>
            </a:endParaRPr>
          </a:p>
        </p:txBody>
      </p:sp>
      <p:sp>
        <p:nvSpPr>
          <p:cNvPr id="57" name="TextBox 56"/>
          <p:cNvSpPr txBox="1"/>
          <p:nvPr/>
        </p:nvSpPr>
        <p:spPr>
          <a:xfrm>
            <a:off x="5873629" y="5459764"/>
            <a:ext cx="1429279" cy="230832"/>
          </a:xfrm>
          <a:prstGeom prst="rect">
            <a:avLst/>
          </a:prstGeom>
          <a:noFill/>
          <a:ln>
            <a:solidFill>
              <a:schemeClr val="bg1">
                <a:lumMod val="50000"/>
              </a:schemeClr>
            </a:solidFill>
          </a:ln>
        </p:spPr>
        <p:txBody>
          <a:bodyPr wrap="none" rtlCol="0">
            <a:spAutoFit/>
          </a:bodyPr>
          <a:lstStyle/>
          <a:p>
            <a:r>
              <a:rPr lang="it-IT" sz="900" dirty="0" smtClean="0">
                <a:latin typeface="DIN Next LT Pro Condensed" charset="0"/>
                <a:ea typeface="DIN Next LT Pro Condensed" charset="0"/>
                <a:cs typeface="DIN Next LT Pro Condensed" charset="0"/>
              </a:rPr>
              <a:t>Numeri uguali– 2v2; 3v3</a:t>
            </a:r>
            <a:endParaRPr lang="it-IT" sz="900" dirty="0">
              <a:latin typeface="DIN Next LT Pro Condensed" charset="0"/>
              <a:ea typeface="DIN Next LT Pro Condensed" charset="0"/>
              <a:cs typeface="DIN Next LT Pro Condensed" charset="0"/>
            </a:endParaRPr>
          </a:p>
        </p:txBody>
      </p:sp>
      <p:sp>
        <p:nvSpPr>
          <p:cNvPr id="53" name="Rounded Rectangle 40"/>
          <p:cNvSpPr/>
          <p:nvPr/>
        </p:nvSpPr>
        <p:spPr>
          <a:xfrm>
            <a:off x="7079101" y="91435"/>
            <a:ext cx="1926544" cy="9234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latin typeface="DIN Next LT Pro Condensed" charset="0"/>
                <a:ea typeface="DIN Next LT Pro Condensed" charset="0"/>
                <a:cs typeface="DIN Next LT Pro Condensed" charset="0"/>
              </a:rPr>
              <a:t>Competenze fondamentali</a:t>
            </a:r>
            <a:endParaRPr lang="it-IT" sz="2000" dirty="0">
              <a:latin typeface="DIN Next LT Pro Condensed" charset="0"/>
              <a:ea typeface="DIN Next LT Pro Condensed" charset="0"/>
              <a:cs typeface="DIN Next LT Pro Condensed" charset="0"/>
            </a:endParaRPr>
          </a:p>
        </p:txBody>
      </p:sp>
    </p:spTree>
    <p:extLst>
      <p:ext uri="{BB962C8B-B14F-4D97-AF65-F5344CB8AC3E}">
        <p14:creationId xmlns:p14="http://schemas.microsoft.com/office/powerpoint/2010/main" val="19825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fill="hold"/>
                                        <p:tgtEl>
                                          <p:spTgt spid="43"/>
                                        </p:tgtEl>
                                        <p:attrNameLst>
                                          <p:attrName>ppt_x</p:attrName>
                                        </p:attrNameLst>
                                      </p:cBhvr>
                                      <p:tavLst>
                                        <p:tav tm="0">
                                          <p:val>
                                            <p:strVal val="#ppt_x"/>
                                          </p:val>
                                        </p:tav>
                                        <p:tav tm="100000">
                                          <p:val>
                                            <p:strVal val="#ppt_x"/>
                                          </p:val>
                                        </p:tav>
                                      </p:tavLst>
                                    </p:anim>
                                    <p:anim calcmode="lin" valueType="num">
                                      <p:cBhvr additive="base">
                                        <p:cTn id="86" dur="500" fill="hold"/>
                                        <p:tgtEl>
                                          <p:spTgt spid="4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ppt_x"/>
                                          </p:val>
                                        </p:tav>
                                        <p:tav tm="100000">
                                          <p:val>
                                            <p:strVal val="#ppt_x"/>
                                          </p:val>
                                        </p:tav>
                                      </p:tavLst>
                                    </p:anim>
                                    <p:anim calcmode="lin" valueType="num">
                                      <p:cBhvr additive="base">
                                        <p:cTn id="90" dur="500" fill="hold"/>
                                        <p:tgtEl>
                                          <p:spTgt spid="4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500" fill="hold"/>
                                        <p:tgtEl>
                                          <p:spTgt spid="48"/>
                                        </p:tgtEl>
                                        <p:attrNameLst>
                                          <p:attrName>ppt_x</p:attrName>
                                        </p:attrNameLst>
                                      </p:cBhvr>
                                      <p:tavLst>
                                        <p:tav tm="0">
                                          <p:val>
                                            <p:strVal val="#ppt_x"/>
                                          </p:val>
                                        </p:tav>
                                        <p:tav tm="100000">
                                          <p:val>
                                            <p:strVal val="#ppt_x"/>
                                          </p:val>
                                        </p:tav>
                                      </p:tavLst>
                                    </p:anim>
                                    <p:anim calcmode="lin" valueType="num">
                                      <p:cBhvr additive="base">
                                        <p:cTn id="94" dur="500" fill="hold"/>
                                        <p:tgtEl>
                                          <p:spTgt spid="4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500" fill="hold"/>
                                        <p:tgtEl>
                                          <p:spTgt spid="50"/>
                                        </p:tgtEl>
                                        <p:attrNameLst>
                                          <p:attrName>ppt_x</p:attrName>
                                        </p:attrNameLst>
                                      </p:cBhvr>
                                      <p:tavLst>
                                        <p:tav tm="0">
                                          <p:val>
                                            <p:strVal val="#ppt_x"/>
                                          </p:val>
                                        </p:tav>
                                        <p:tav tm="100000">
                                          <p:val>
                                            <p:strVal val="#ppt_x"/>
                                          </p:val>
                                        </p:tav>
                                      </p:tavLst>
                                    </p:anim>
                                    <p:anim calcmode="lin" valueType="num">
                                      <p:cBhvr additive="base">
                                        <p:cTn id="9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1+#ppt_w/2"/>
                                          </p:val>
                                        </p:tav>
                                        <p:tav tm="100000">
                                          <p:val>
                                            <p:strVal val="#ppt_x"/>
                                          </p:val>
                                        </p:tav>
                                      </p:tavLst>
                                    </p:anim>
                                    <p:anim calcmode="lin" valueType="num">
                                      <p:cBhvr additive="base">
                                        <p:cTn id="104" dur="500" fill="hold"/>
                                        <p:tgtEl>
                                          <p:spTgt spid="23"/>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1+#ppt_w/2"/>
                                          </p:val>
                                        </p:tav>
                                        <p:tav tm="100000">
                                          <p:val>
                                            <p:strVal val="#ppt_x"/>
                                          </p:val>
                                        </p:tav>
                                      </p:tavLst>
                                    </p:anim>
                                    <p:anim calcmode="lin" valueType="num">
                                      <p:cBhvr additive="base">
                                        <p:cTn id="114" dur="500" fill="hold"/>
                                        <p:tgtEl>
                                          <p:spTgt spid="26"/>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1+#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1+#ppt_w/2"/>
                                          </p:val>
                                        </p:tav>
                                        <p:tav tm="100000">
                                          <p:val>
                                            <p:strVal val="#ppt_x"/>
                                          </p:val>
                                        </p:tav>
                                      </p:tavLst>
                                    </p:anim>
                                    <p:anim calcmode="lin" valueType="num">
                                      <p:cBhvr additive="base">
                                        <p:cTn id="122" dur="500" fill="hold"/>
                                        <p:tgtEl>
                                          <p:spTgt spid="2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32"/>
                                        </p:tgtEl>
                                        <p:attrNameLst>
                                          <p:attrName>style.visibility</p:attrName>
                                        </p:attrNameLst>
                                      </p:cBhvr>
                                      <p:to>
                                        <p:strVal val="visible"/>
                                      </p:to>
                                    </p:set>
                                    <p:anim calcmode="lin" valueType="num">
                                      <p:cBhvr additive="base">
                                        <p:cTn id="125" dur="500" fill="hold"/>
                                        <p:tgtEl>
                                          <p:spTgt spid="32"/>
                                        </p:tgtEl>
                                        <p:attrNameLst>
                                          <p:attrName>ppt_x</p:attrName>
                                        </p:attrNameLst>
                                      </p:cBhvr>
                                      <p:tavLst>
                                        <p:tav tm="0">
                                          <p:val>
                                            <p:strVal val="1+#ppt_w/2"/>
                                          </p:val>
                                        </p:tav>
                                        <p:tav tm="100000">
                                          <p:val>
                                            <p:strVal val="#ppt_x"/>
                                          </p:val>
                                        </p:tav>
                                      </p:tavLst>
                                    </p:anim>
                                    <p:anim calcmode="lin" valueType="num">
                                      <p:cBhvr additive="base">
                                        <p:cTn id="126" dur="500" fill="hold"/>
                                        <p:tgtEl>
                                          <p:spTgt spid="32"/>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additive="base">
                                        <p:cTn id="129" dur="500" fill="hold"/>
                                        <p:tgtEl>
                                          <p:spTgt spid="33"/>
                                        </p:tgtEl>
                                        <p:attrNameLst>
                                          <p:attrName>ppt_x</p:attrName>
                                        </p:attrNameLst>
                                      </p:cBhvr>
                                      <p:tavLst>
                                        <p:tav tm="0">
                                          <p:val>
                                            <p:strVal val="1+#ppt_w/2"/>
                                          </p:val>
                                        </p:tav>
                                        <p:tav tm="100000">
                                          <p:val>
                                            <p:strVal val="#ppt_x"/>
                                          </p:val>
                                        </p:tav>
                                      </p:tavLst>
                                    </p:anim>
                                    <p:anim calcmode="lin" valueType="num">
                                      <p:cBhvr additive="base">
                                        <p:cTn id="13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30"/>
                                        </p:tgtEl>
                                        <p:attrNameLst>
                                          <p:attrName>style.visibility</p:attrName>
                                        </p:attrNameLst>
                                      </p:cBhvr>
                                      <p:to>
                                        <p:strVal val="visible"/>
                                      </p:to>
                                    </p:set>
                                    <p:anim calcmode="lin" valueType="num">
                                      <p:cBhvr additive="base">
                                        <p:cTn id="135" dur="500" fill="hold"/>
                                        <p:tgtEl>
                                          <p:spTgt spid="30"/>
                                        </p:tgtEl>
                                        <p:attrNameLst>
                                          <p:attrName>ppt_x</p:attrName>
                                        </p:attrNameLst>
                                      </p:cBhvr>
                                      <p:tavLst>
                                        <p:tav tm="0">
                                          <p:val>
                                            <p:strVal val="1+#ppt_w/2"/>
                                          </p:val>
                                        </p:tav>
                                        <p:tav tm="100000">
                                          <p:val>
                                            <p:strVal val="#ppt_x"/>
                                          </p:val>
                                        </p:tav>
                                      </p:tavLst>
                                    </p:anim>
                                    <p:anim calcmode="lin" valueType="num">
                                      <p:cBhvr additive="base">
                                        <p:cTn id="136" dur="500" fill="hold"/>
                                        <p:tgtEl>
                                          <p:spTgt spid="30"/>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fill="hold"/>
                                        <p:tgtEl>
                                          <p:spTgt spid="31"/>
                                        </p:tgtEl>
                                        <p:attrNameLst>
                                          <p:attrName>ppt_x</p:attrName>
                                        </p:attrNameLst>
                                      </p:cBhvr>
                                      <p:tavLst>
                                        <p:tav tm="0">
                                          <p:val>
                                            <p:strVal val="1+#ppt_w/2"/>
                                          </p:val>
                                        </p:tav>
                                        <p:tav tm="100000">
                                          <p:val>
                                            <p:strVal val="#ppt_x"/>
                                          </p:val>
                                        </p:tav>
                                      </p:tavLst>
                                    </p:anim>
                                    <p:anim calcmode="lin" valueType="num">
                                      <p:cBhvr additive="base">
                                        <p:cTn id="140" dur="500" fill="hold"/>
                                        <p:tgtEl>
                                          <p:spTgt spid="31"/>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35"/>
                                        </p:tgtEl>
                                        <p:attrNameLst>
                                          <p:attrName>style.visibility</p:attrName>
                                        </p:attrNameLst>
                                      </p:cBhvr>
                                      <p:to>
                                        <p:strVal val="visible"/>
                                      </p:to>
                                    </p:set>
                                    <p:anim calcmode="lin" valueType="num">
                                      <p:cBhvr additive="base">
                                        <p:cTn id="143" dur="500" fill="hold"/>
                                        <p:tgtEl>
                                          <p:spTgt spid="35"/>
                                        </p:tgtEl>
                                        <p:attrNameLst>
                                          <p:attrName>ppt_x</p:attrName>
                                        </p:attrNameLst>
                                      </p:cBhvr>
                                      <p:tavLst>
                                        <p:tav tm="0">
                                          <p:val>
                                            <p:strVal val="1+#ppt_w/2"/>
                                          </p:val>
                                        </p:tav>
                                        <p:tav tm="100000">
                                          <p:val>
                                            <p:strVal val="#ppt_x"/>
                                          </p:val>
                                        </p:tav>
                                      </p:tavLst>
                                    </p:anim>
                                    <p:anim calcmode="lin" valueType="num">
                                      <p:cBhvr additive="base">
                                        <p:cTn id="144" dur="500" fill="hold"/>
                                        <p:tgtEl>
                                          <p:spTgt spid="35"/>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anim calcmode="lin" valueType="num">
                                      <p:cBhvr additive="base">
                                        <p:cTn id="147" dur="500" fill="hold"/>
                                        <p:tgtEl>
                                          <p:spTgt spid="51"/>
                                        </p:tgtEl>
                                        <p:attrNameLst>
                                          <p:attrName>ppt_x</p:attrName>
                                        </p:attrNameLst>
                                      </p:cBhvr>
                                      <p:tavLst>
                                        <p:tav tm="0">
                                          <p:val>
                                            <p:strVal val="1+#ppt_w/2"/>
                                          </p:val>
                                        </p:tav>
                                        <p:tav tm="100000">
                                          <p:val>
                                            <p:strVal val="#ppt_x"/>
                                          </p:val>
                                        </p:tav>
                                      </p:tavLst>
                                    </p:anim>
                                    <p:anim calcmode="lin" valueType="num">
                                      <p:cBhvr additive="base">
                                        <p:cTn id="148" dur="500" fill="hold"/>
                                        <p:tgtEl>
                                          <p:spTgt spid="5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500" fill="hold"/>
                                        <p:tgtEl>
                                          <p:spTgt spid="56"/>
                                        </p:tgtEl>
                                        <p:attrNameLst>
                                          <p:attrName>ppt_x</p:attrName>
                                        </p:attrNameLst>
                                      </p:cBhvr>
                                      <p:tavLst>
                                        <p:tav tm="0">
                                          <p:val>
                                            <p:strVal val="1+#ppt_w/2"/>
                                          </p:val>
                                        </p:tav>
                                        <p:tav tm="100000">
                                          <p:val>
                                            <p:strVal val="#ppt_x"/>
                                          </p:val>
                                        </p:tav>
                                      </p:tavLst>
                                    </p:anim>
                                    <p:anim calcmode="lin" valueType="num">
                                      <p:cBhvr additive="base">
                                        <p:cTn id="152" dur="500" fill="hold"/>
                                        <p:tgtEl>
                                          <p:spTgt spid="56"/>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500" fill="hold"/>
                                        <p:tgtEl>
                                          <p:spTgt spid="57"/>
                                        </p:tgtEl>
                                        <p:attrNameLst>
                                          <p:attrName>ppt_x</p:attrName>
                                        </p:attrNameLst>
                                      </p:cBhvr>
                                      <p:tavLst>
                                        <p:tav tm="0">
                                          <p:val>
                                            <p:strVal val="1+#ppt_w/2"/>
                                          </p:val>
                                        </p:tav>
                                        <p:tav tm="100000">
                                          <p:val>
                                            <p:strVal val="#ppt_x"/>
                                          </p:val>
                                        </p:tav>
                                      </p:tavLst>
                                    </p:anim>
                                    <p:anim calcmode="lin" valueType="num">
                                      <p:cBhvr additive="base">
                                        <p:cTn id="156"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43" grpId="0" animBg="1"/>
      <p:bldP spid="47" grpId="0" animBg="1"/>
      <p:bldP spid="48" grpId="0" animBg="1"/>
      <p:bldP spid="50" grpId="0" animBg="1"/>
      <p:bldP spid="51"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a:stCxn id="22" idx="2"/>
            <a:endCxn id="29" idx="0"/>
          </p:cNvCxnSpPr>
          <p:nvPr/>
        </p:nvCxnSpPr>
        <p:spPr>
          <a:xfrm>
            <a:off x="3337782" y="3802411"/>
            <a:ext cx="0" cy="897960"/>
          </a:xfrm>
          <a:prstGeom prst="line">
            <a:avLst/>
          </a:prstGeom>
          <a:ln w="381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6" idx="2"/>
            <a:endCxn id="15" idx="0"/>
          </p:cNvCxnSpPr>
          <p:nvPr/>
        </p:nvCxnSpPr>
        <p:spPr>
          <a:xfrm>
            <a:off x="3312512" y="737478"/>
            <a:ext cx="0" cy="1585389"/>
          </a:xfrm>
          <a:prstGeom prst="line">
            <a:avLst/>
          </a:prstGeom>
          <a:ln w="381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10108" y="1308228"/>
            <a:ext cx="1048501" cy="461665"/>
          </a:xfrm>
          <a:prstGeom prst="rect">
            <a:avLst/>
          </a:prstGeom>
          <a:solidFill>
            <a:schemeClr val="tx2">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2400" dirty="0" smtClean="0">
                <a:latin typeface="DIN Next LT Pro Condensed" charset="0"/>
                <a:ea typeface="DIN Next LT Pro Condensed" charset="0"/>
                <a:cs typeface="DIN Next LT Pro Condensed" charset="0"/>
              </a:rPr>
              <a:t>Difesa</a:t>
            </a:r>
            <a:endParaRPr lang="it-IT" sz="2400" dirty="0">
              <a:latin typeface="DIN Next LT Pro Condensed" charset="0"/>
              <a:ea typeface="DIN Next LT Pro Condensed" charset="0"/>
              <a:cs typeface="DIN Next LT Pro Condensed" charset="0"/>
            </a:endParaRPr>
          </a:p>
        </p:txBody>
      </p:sp>
      <p:sp>
        <p:nvSpPr>
          <p:cNvPr id="4" name="TextBox 3"/>
          <p:cNvSpPr txBox="1"/>
          <p:nvPr/>
        </p:nvSpPr>
        <p:spPr>
          <a:xfrm>
            <a:off x="410108" y="3738095"/>
            <a:ext cx="1395179" cy="646331"/>
          </a:xfrm>
          <a:prstGeom prst="rect">
            <a:avLst/>
          </a:prstGeom>
          <a:solidFill>
            <a:srgbClr val="558ED5"/>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dirty="0" smtClean="0">
                <a:latin typeface="DIN Next LT Pro Condensed" charset="0"/>
                <a:ea typeface="DIN Next LT Pro Condensed" charset="0"/>
                <a:cs typeface="DIN Next LT Pro Condensed" charset="0"/>
              </a:rPr>
              <a:t>Maneggiare il pallone</a:t>
            </a:r>
            <a:endParaRPr lang="it-IT" dirty="0">
              <a:latin typeface="DIN Next LT Pro Condensed" charset="0"/>
              <a:ea typeface="DIN Next LT Pro Condensed" charset="0"/>
              <a:cs typeface="DIN Next LT Pro Condensed" charset="0"/>
            </a:endParaRPr>
          </a:p>
        </p:txBody>
      </p:sp>
      <p:sp>
        <p:nvSpPr>
          <p:cNvPr id="6" name="TextBox 5"/>
          <p:cNvSpPr txBox="1"/>
          <p:nvPr/>
        </p:nvSpPr>
        <p:spPr>
          <a:xfrm>
            <a:off x="2843761" y="460479"/>
            <a:ext cx="937501" cy="276999"/>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it-IT" sz="1200" dirty="0" smtClean="0">
                <a:latin typeface="DIN Next LT Pro Condensed" charset="0"/>
                <a:ea typeface="DIN Next LT Pro Condensed" charset="0"/>
                <a:cs typeface="DIN Next LT Pro Condensed" charset="0"/>
              </a:rPr>
              <a:t>Placcaggio</a:t>
            </a:r>
            <a:endParaRPr lang="it-IT" sz="1200" dirty="0">
              <a:latin typeface="DIN Next LT Pro Condensed" charset="0"/>
              <a:ea typeface="DIN Next LT Pro Condensed" charset="0"/>
              <a:cs typeface="DIN Next LT Pro Condensed" charset="0"/>
            </a:endParaRPr>
          </a:p>
        </p:txBody>
      </p:sp>
      <p:sp>
        <p:nvSpPr>
          <p:cNvPr id="7" name="TextBox 6"/>
          <p:cNvSpPr txBox="1"/>
          <p:nvPr/>
        </p:nvSpPr>
        <p:spPr>
          <a:xfrm>
            <a:off x="4337237" y="35855"/>
            <a:ext cx="1629273"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Placcaggio frontale</a:t>
            </a:r>
            <a:endParaRPr lang="it-IT" sz="900" dirty="0">
              <a:latin typeface="DIN Next LT Pro Condensed" charset="0"/>
              <a:ea typeface="DIN Next LT Pro Condensed" charset="0"/>
              <a:cs typeface="DIN Next LT Pro Condensed" charset="0"/>
            </a:endParaRPr>
          </a:p>
        </p:txBody>
      </p:sp>
      <p:sp>
        <p:nvSpPr>
          <p:cNvPr id="8" name="TextBox 7"/>
          <p:cNvSpPr txBox="1"/>
          <p:nvPr/>
        </p:nvSpPr>
        <p:spPr>
          <a:xfrm>
            <a:off x="4337237" y="306946"/>
            <a:ext cx="1629273"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Placcaggio laterale</a:t>
            </a:r>
            <a:endParaRPr lang="it-IT" sz="900" dirty="0">
              <a:latin typeface="DIN Next LT Pro Condensed" charset="0"/>
              <a:ea typeface="DIN Next LT Pro Condensed" charset="0"/>
              <a:cs typeface="DIN Next LT Pro Condensed" charset="0"/>
            </a:endParaRPr>
          </a:p>
        </p:txBody>
      </p:sp>
      <p:sp>
        <p:nvSpPr>
          <p:cNvPr id="9" name="TextBox 8"/>
          <p:cNvSpPr txBox="1"/>
          <p:nvPr/>
        </p:nvSpPr>
        <p:spPr>
          <a:xfrm>
            <a:off x="4337238" y="584566"/>
            <a:ext cx="1629273"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Placcaggio da dietro</a:t>
            </a:r>
            <a:endParaRPr lang="it-IT" sz="900" dirty="0">
              <a:latin typeface="DIN Next LT Pro Condensed" charset="0"/>
              <a:ea typeface="DIN Next LT Pro Condensed" charset="0"/>
              <a:cs typeface="DIN Next LT Pro Condensed" charset="0"/>
            </a:endParaRPr>
          </a:p>
        </p:txBody>
      </p:sp>
      <p:sp>
        <p:nvSpPr>
          <p:cNvPr id="11" name="TextBox 10"/>
          <p:cNvSpPr txBox="1"/>
          <p:nvPr/>
        </p:nvSpPr>
        <p:spPr>
          <a:xfrm>
            <a:off x="4337238" y="845357"/>
            <a:ext cx="2128764"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900" dirty="0" smtClean="0">
                <a:latin typeface="DIN Next LT Pro Condensed" charset="0"/>
                <a:ea typeface="DIN Next LT Pro Condensed" charset="0"/>
                <a:cs typeface="DIN Next LT Pro Condensed" charset="0"/>
              </a:rPr>
              <a:t>Ritorno in piedi – recupero del pallone</a:t>
            </a:r>
            <a:endParaRPr lang="it-IT" sz="900" dirty="0">
              <a:latin typeface="DIN Next LT Pro Condensed" charset="0"/>
              <a:ea typeface="DIN Next LT Pro Condensed" charset="0"/>
              <a:cs typeface="DIN Next LT Pro Condensed" charset="0"/>
            </a:endParaRPr>
          </a:p>
        </p:txBody>
      </p:sp>
      <p:sp>
        <p:nvSpPr>
          <p:cNvPr id="12" name="TextBox 11"/>
          <p:cNvSpPr txBox="1"/>
          <p:nvPr/>
        </p:nvSpPr>
        <p:spPr>
          <a:xfrm>
            <a:off x="4337238" y="1126627"/>
            <a:ext cx="1455013" cy="23083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Sostegno/ 2</a:t>
            </a:r>
            <a:r>
              <a:rPr lang="it-IT" sz="900" baseline="30000" dirty="0" smtClean="0">
                <a:latin typeface="DIN Next LT Pro Condensed" charset="0"/>
                <a:ea typeface="DIN Next LT Pro Condensed" charset="0"/>
                <a:cs typeface="DIN Next LT Pro Condensed" charset="0"/>
              </a:rPr>
              <a:t>°</a:t>
            </a:r>
            <a:r>
              <a:rPr lang="it-IT" sz="900" dirty="0" smtClean="0">
                <a:latin typeface="DIN Next LT Pro Condensed" charset="0"/>
                <a:ea typeface="DIN Next LT Pro Condensed" charset="0"/>
                <a:cs typeface="DIN Next LT Pro Condensed" charset="0"/>
              </a:rPr>
              <a:t> placcatore</a:t>
            </a:r>
            <a:endParaRPr lang="it-IT" sz="900" dirty="0">
              <a:latin typeface="DIN Next LT Pro Condensed" charset="0"/>
              <a:ea typeface="DIN Next LT Pro Condensed" charset="0"/>
              <a:cs typeface="DIN Next LT Pro Condensed" charset="0"/>
            </a:endParaRPr>
          </a:p>
        </p:txBody>
      </p:sp>
      <p:sp>
        <p:nvSpPr>
          <p:cNvPr id="15" name="TextBox 14"/>
          <p:cNvSpPr txBox="1"/>
          <p:nvPr/>
        </p:nvSpPr>
        <p:spPr>
          <a:xfrm>
            <a:off x="2907608" y="2322867"/>
            <a:ext cx="809808" cy="297454"/>
          </a:xfrm>
          <a:prstGeom prst="rect">
            <a:avLst/>
          </a:prstGeom>
          <a:solidFill>
            <a:srgbClr val="D7E4BD"/>
          </a:solidFill>
          <a:ln>
            <a:solidFill>
              <a:srgbClr val="008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333" dirty="0" smtClean="0">
                <a:latin typeface="DIN Next LT Pro Condensed" charset="0"/>
                <a:ea typeface="DIN Next LT Pro Condensed" charset="0"/>
                <a:cs typeface="DIN Next LT Pro Condensed" charset="0"/>
              </a:rPr>
              <a:t>Difesa</a:t>
            </a:r>
            <a:endParaRPr lang="it-IT" sz="1333" dirty="0">
              <a:latin typeface="DIN Next LT Pro Condensed" charset="0"/>
              <a:ea typeface="DIN Next LT Pro Condensed" charset="0"/>
              <a:cs typeface="DIN Next LT Pro Condensed" charset="0"/>
            </a:endParaRPr>
          </a:p>
        </p:txBody>
      </p:sp>
      <p:sp>
        <p:nvSpPr>
          <p:cNvPr id="16" name="TextBox 15"/>
          <p:cNvSpPr txBox="1"/>
          <p:nvPr/>
        </p:nvSpPr>
        <p:spPr>
          <a:xfrm>
            <a:off x="4337238" y="2101308"/>
            <a:ext cx="1275990"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Parità numerica</a:t>
            </a:r>
            <a:endParaRPr lang="it-IT" sz="900" dirty="0">
              <a:latin typeface="DIN Next LT Pro Condensed" charset="0"/>
              <a:ea typeface="DIN Next LT Pro Condensed" charset="0"/>
              <a:cs typeface="DIN Next LT Pro Condensed" charset="0"/>
            </a:endParaRPr>
          </a:p>
        </p:txBody>
      </p:sp>
      <p:sp>
        <p:nvSpPr>
          <p:cNvPr id="17" name="TextBox 16"/>
          <p:cNvSpPr txBox="1"/>
          <p:nvPr/>
        </p:nvSpPr>
        <p:spPr>
          <a:xfrm>
            <a:off x="4337237" y="2374163"/>
            <a:ext cx="1275991"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Superiorità numerica</a:t>
            </a:r>
            <a:endParaRPr lang="it-IT" sz="900" dirty="0">
              <a:latin typeface="DIN Next LT Pro Condensed" charset="0"/>
              <a:ea typeface="DIN Next LT Pro Condensed" charset="0"/>
              <a:cs typeface="DIN Next LT Pro Condensed" charset="0"/>
            </a:endParaRPr>
          </a:p>
        </p:txBody>
      </p:sp>
      <p:sp>
        <p:nvSpPr>
          <p:cNvPr id="18" name="TextBox 17"/>
          <p:cNvSpPr txBox="1"/>
          <p:nvPr/>
        </p:nvSpPr>
        <p:spPr>
          <a:xfrm>
            <a:off x="4337238" y="2648436"/>
            <a:ext cx="1275990"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Inferiorità numerica</a:t>
            </a:r>
            <a:endParaRPr lang="it-IT" sz="900" dirty="0">
              <a:latin typeface="DIN Next LT Pro Condensed" charset="0"/>
              <a:ea typeface="DIN Next LT Pro Condensed" charset="0"/>
              <a:cs typeface="DIN Next LT Pro Condensed" charset="0"/>
            </a:endParaRPr>
          </a:p>
        </p:txBody>
      </p:sp>
      <p:sp>
        <p:nvSpPr>
          <p:cNvPr id="19" name="TextBox 18"/>
          <p:cNvSpPr txBox="1"/>
          <p:nvPr/>
        </p:nvSpPr>
        <p:spPr>
          <a:xfrm>
            <a:off x="5773483" y="2090985"/>
            <a:ext cx="877163" cy="230832"/>
          </a:xfrm>
          <a:prstGeom prst="rect">
            <a:avLst/>
          </a:prstGeom>
          <a:noFill/>
          <a:ln>
            <a:solidFill>
              <a:schemeClr val="bg1">
                <a:lumMod val="50000"/>
              </a:schemeClr>
            </a:solidFill>
          </a:ln>
        </p:spPr>
        <p:txBody>
          <a:bodyPr wrap="none" rtlCol="0">
            <a:spAutoFit/>
          </a:bodyPr>
          <a:lstStyle/>
          <a:p>
            <a:r>
              <a:rPr lang="it-IT" sz="900" dirty="0" smtClean="0">
                <a:latin typeface="DIN Next LT Pro Condensed" charset="0"/>
                <a:ea typeface="DIN Next LT Pro Condensed" charset="0"/>
                <a:cs typeface="DIN Next LT Pro Condensed" charset="0"/>
              </a:rPr>
              <a:t>2v2; 3v3; 4v4 </a:t>
            </a:r>
            <a:endParaRPr lang="it-IT" sz="900" dirty="0">
              <a:latin typeface="DIN Next LT Pro Condensed" charset="0"/>
              <a:ea typeface="DIN Next LT Pro Condensed" charset="0"/>
              <a:cs typeface="DIN Next LT Pro Condensed" charset="0"/>
            </a:endParaRPr>
          </a:p>
        </p:txBody>
      </p:sp>
      <p:sp>
        <p:nvSpPr>
          <p:cNvPr id="20" name="TextBox 19"/>
          <p:cNvSpPr txBox="1"/>
          <p:nvPr/>
        </p:nvSpPr>
        <p:spPr>
          <a:xfrm>
            <a:off x="5773483" y="2373638"/>
            <a:ext cx="877163" cy="230832"/>
          </a:xfrm>
          <a:prstGeom prst="rect">
            <a:avLst/>
          </a:prstGeom>
          <a:noFill/>
          <a:ln>
            <a:solidFill>
              <a:schemeClr val="bg1">
                <a:lumMod val="50000"/>
              </a:schemeClr>
            </a:solidFill>
          </a:ln>
        </p:spPr>
        <p:txBody>
          <a:bodyPr wrap="none" rtlCol="0">
            <a:spAutoFit/>
          </a:bodyPr>
          <a:lstStyle/>
          <a:p>
            <a:r>
              <a:rPr lang="it-IT" sz="900" dirty="0" smtClean="0">
                <a:latin typeface="DIN Next LT Pro Condensed" charset="0"/>
                <a:ea typeface="DIN Next LT Pro Condensed" charset="0"/>
                <a:cs typeface="DIN Next LT Pro Condensed" charset="0"/>
              </a:rPr>
              <a:t>1v2; 2v3; 3v4</a:t>
            </a:r>
            <a:endParaRPr lang="it-IT" sz="900" dirty="0">
              <a:latin typeface="DIN Next LT Pro Condensed" charset="0"/>
              <a:ea typeface="DIN Next LT Pro Condensed" charset="0"/>
              <a:cs typeface="DIN Next LT Pro Condensed" charset="0"/>
            </a:endParaRPr>
          </a:p>
        </p:txBody>
      </p:sp>
      <p:sp>
        <p:nvSpPr>
          <p:cNvPr id="21" name="TextBox 20"/>
          <p:cNvSpPr txBox="1"/>
          <p:nvPr/>
        </p:nvSpPr>
        <p:spPr>
          <a:xfrm>
            <a:off x="5773483" y="2647471"/>
            <a:ext cx="871189" cy="230832"/>
          </a:xfrm>
          <a:prstGeom prst="rect">
            <a:avLst/>
          </a:prstGeom>
          <a:noFill/>
          <a:ln>
            <a:solidFill>
              <a:schemeClr val="bg1">
                <a:lumMod val="50000"/>
              </a:schemeClr>
            </a:solidFill>
          </a:ln>
        </p:spPr>
        <p:txBody>
          <a:bodyPr wrap="none" rtlCol="0">
            <a:spAutoFit/>
          </a:bodyPr>
          <a:lstStyle/>
          <a:p>
            <a:r>
              <a:rPr lang="it-IT" sz="900" dirty="0" smtClean="0">
                <a:latin typeface="DIN Next LT Pro Condensed" charset="0"/>
                <a:ea typeface="DIN Next LT Pro Condensed" charset="0"/>
                <a:cs typeface="DIN Next LT Pro Condensed" charset="0"/>
              </a:rPr>
              <a:t>2v1; 3v2; 4v3</a:t>
            </a:r>
            <a:endParaRPr lang="it-IT" sz="900" dirty="0">
              <a:latin typeface="DIN Next LT Pro Condensed" charset="0"/>
              <a:ea typeface="DIN Next LT Pro Condensed" charset="0"/>
              <a:cs typeface="DIN Next LT Pro Condensed" charset="0"/>
            </a:endParaRPr>
          </a:p>
        </p:txBody>
      </p:sp>
      <p:sp>
        <p:nvSpPr>
          <p:cNvPr id="22" name="TextBox 21"/>
          <p:cNvSpPr txBox="1"/>
          <p:nvPr/>
        </p:nvSpPr>
        <p:spPr>
          <a:xfrm>
            <a:off x="2878900" y="3340746"/>
            <a:ext cx="917763" cy="461665"/>
          </a:xfrm>
          <a:prstGeom prst="rect">
            <a:avLst/>
          </a:prstGeom>
          <a:solidFill>
            <a:srgbClr val="B9CDE5"/>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200" dirty="0" smtClean="0">
                <a:latin typeface="DIN Next LT Pro Condensed" charset="0"/>
                <a:ea typeface="DIN Next LT Pro Condensed" charset="0"/>
                <a:cs typeface="DIN Next LT Pro Condensed" charset="0"/>
              </a:rPr>
              <a:t>Ricezione/Cattura</a:t>
            </a:r>
            <a:endParaRPr lang="it-IT" sz="1200" dirty="0">
              <a:latin typeface="DIN Next LT Pro Condensed" charset="0"/>
              <a:ea typeface="DIN Next LT Pro Condensed" charset="0"/>
              <a:cs typeface="DIN Next LT Pro Condensed" charset="0"/>
            </a:endParaRPr>
          </a:p>
        </p:txBody>
      </p:sp>
      <p:sp>
        <p:nvSpPr>
          <p:cNvPr id="23" name="TextBox 22"/>
          <p:cNvSpPr txBox="1"/>
          <p:nvPr/>
        </p:nvSpPr>
        <p:spPr>
          <a:xfrm>
            <a:off x="4337237" y="3160194"/>
            <a:ext cx="1167050"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Passaggio alto</a:t>
            </a:r>
            <a:endParaRPr lang="it-IT" sz="900" dirty="0">
              <a:latin typeface="DIN Next LT Pro Condensed" charset="0"/>
              <a:ea typeface="DIN Next LT Pro Condensed" charset="0"/>
              <a:cs typeface="DIN Next LT Pro Condensed" charset="0"/>
            </a:endParaRPr>
          </a:p>
        </p:txBody>
      </p:sp>
      <p:sp>
        <p:nvSpPr>
          <p:cNvPr id="24" name="TextBox 23"/>
          <p:cNvSpPr txBox="1"/>
          <p:nvPr/>
        </p:nvSpPr>
        <p:spPr>
          <a:xfrm>
            <a:off x="4337236" y="3442322"/>
            <a:ext cx="1167052"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Passaggio basso</a:t>
            </a:r>
            <a:endParaRPr lang="it-IT" sz="900" dirty="0">
              <a:latin typeface="DIN Next LT Pro Condensed" charset="0"/>
              <a:ea typeface="DIN Next LT Pro Condensed" charset="0"/>
              <a:cs typeface="DIN Next LT Pro Condensed" charset="0"/>
            </a:endParaRPr>
          </a:p>
        </p:txBody>
      </p:sp>
      <p:sp>
        <p:nvSpPr>
          <p:cNvPr id="29" name="TextBox 28"/>
          <p:cNvSpPr txBox="1"/>
          <p:nvPr/>
        </p:nvSpPr>
        <p:spPr>
          <a:xfrm>
            <a:off x="2878901" y="4700371"/>
            <a:ext cx="917762" cy="461665"/>
          </a:xfrm>
          <a:prstGeom prst="rect">
            <a:avLst/>
          </a:prstGeom>
          <a:solidFill>
            <a:schemeClr val="accent3">
              <a:lumMod val="40000"/>
              <a:lumOff val="60000"/>
            </a:schemeClr>
          </a:solidFill>
          <a:ln>
            <a:solidFill>
              <a:srgbClr val="008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200" dirty="0" smtClean="0">
                <a:latin typeface="DIN Next LT Pro Condensed" charset="0"/>
                <a:ea typeface="DIN Next LT Pro Condensed" charset="0"/>
                <a:cs typeface="DIN Next LT Pro Condensed" charset="0"/>
              </a:rPr>
              <a:t>Raccolta dal campo</a:t>
            </a:r>
            <a:endParaRPr lang="it-IT" sz="1200" dirty="0">
              <a:latin typeface="DIN Next LT Pro Condensed" charset="0"/>
              <a:ea typeface="DIN Next LT Pro Condensed" charset="0"/>
              <a:cs typeface="DIN Next LT Pro Condensed" charset="0"/>
            </a:endParaRPr>
          </a:p>
        </p:txBody>
      </p:sp>
      <p:sp>
        <p:nvSpPr>
          <p:cNvPr id="30" name="TextBox 29"/>
          <p:cNvSpPr txBox="1"/>
          <p:nvPr/>
        </p:nvSpPr>
        <p:spPr>
          <a:xfrm>
            <a:off x="4323323" y="4412974"/>
            <a:ext cx="1882744"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Pallone indietro – statico</a:t>
            </a:r>
            <a:endParaRPr lang="it-IT" sz="900" dirty="0">
              <a:latin typeface="DIN Next LT Pro Condensed" charset="0"/>
              <a:ea typeface="DIN Next LT Pro Condensed" charset="0"/>
              <a:cs typeface="DIN Next LT Pro Condensed" charset="0"/>
            </a:endParaRPr>
          </a:p>
        </p:txBody>
      </p:sp>
      <p:sp>
        <p:nvSpPr>
          <p:cNvPr id="31" name="TextBox 30"/>
          <p:cNvSpPr txBox="1"/>
          <p:nvPr/>
        </p:nvSpPr>
        <p:spPr>
          <a:xfrm>
            <a:off x="4319768" y="4679253"/>
            <a:ext cx="1886299"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Pallone indietro – in movimento</a:t>
            </a:r>
            <a:endParaRPr lang="it-IT" sz="900" dirty="0">
              <a:latin typeface="DIN Next LT Pro Condensed" charset="0"/>
              <a:ea typeface="DIN Next LT Pro Condensed" charset="0"/>
              <a:cs typeface="DIN Next LT Pro Condensed" charset="0"/>
            </a:endParaRPr>
          </a:p>
        </p:txBody>
      </p:sp>
      <p:sp>
        <p:nvSpPr>
          <p:cNvPr id="35" name="TextBox 34"/>
          <p:cNvSpPr txBox="1"/>
          <p:nvPr/>
        </p:nvSpPr>
        <p:spPr>
          <a:xfrm>
            <a:off x="6320104" y="4649075"/>
            <a:ext cx="1555658" cy="507831"/>
          </a:xfrm>
          <a:prstGeom prst="rect">
            <a:avLst/>
          </a:prstGeom>
          <a:noFill/>
          <a:ln>
            <a:solidFill>
              <a:schemeClr val="bg1">
                <a:lumMod val="50000"/>
              </a:schemeClr>
            </a:solidFill>
          </a:ln>
        </p:spPr>
        <p:txBody>
          <a:bodyPr wrap="square" rtlCol="0" anchor="t">
            <a:spAutoFit/>
          </a:bodyPr>
          <a:lstStyle/>
          <a:p>
            <a:pPr algn="ctr"/>
            <a:r>
              <a:rPr lang="it-IT" sz="900" dirty="0" smtClean="0">
                <a:latin typeface="DIN Next LT Pro Condensed" charset="0"/>
                <a:ea typeface="DIN Next LT Pro Condensed" charset="0"/>
                <a:cs typeface="DIN Next LT Pro Condensed" charset="0"/>
              </a:rPr>
              <a:t>Raccolta ad una mano</a:t>
            </a:r>
          </a:p>
          <a:p>
            <a:pPr algn="ctr"/>
            <a:r>
              <a:rPr lang="it-IT" sz="900" dirty="0" smtClean="0">
                <a:latin typeface="DIN Next LT Pro Condensed" charset="0"/>
                <a:ea typeface="DIN Next LT Pro Condensed" charset="0"/>
                <a:cs typeface="DIN Next LT Pro Condensed" charset="0"/>
              </a:rPr>
              <a:t>Raccolta a due mani</a:t>
            </a:r>
          </a:p>
          <a:p>
            <a:pPr algn="ctr"/>
            <a:r>
              <a:rPr lang="it-IT" sz="900" dirty="0" smtClean="0">
                <a:latin typeface="DIN Next LT Pro Condensed" charset="0"/>
                <a:ea typeface="DIN Next LT Pro Condensed" charset="0"/>
                <a:cs typeface="DIN Next LT Pro Condensed" charset="0"/>
              </a:rPr>
              <a:t>Vai a terra e subito in piedi</a:t>
            </a:r>
            <a:endParaRPr lang="it-IT" sz="900" dirty="0">
              <a:latin typeface="DIN Next LT Pro Condensed" charset="0"/>
              <a:ea typeface="DIN Next LT Pro Condensed" charset="0"/>
              <a:cs typeface="DIN Next LT Pro Condensed" charset="0"/>
            </a:endParaRPr>
          </a:p>
        </p:txBody>
      </p:sp>
      <p:sp>
        <p:nvSpPr>
          <p:cNvPr id="42" name="Right Arrow 41"/>
          <p:cNvSpPr/>
          <p:nvPr/>
        </p:nvSpPr>
        <p:spPr>
          <a:xfrm>
            <a:off x="1646081" y="1073427"/>
            <a:ext cx="1113033" cy="10264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latin typeface="DIN Next LT Pro Condensed" charset="0"/>
              <a:ea typeface="DIN Next LT Pro Condensed" charset="0"/>
              <a:cs typeface="DIN Next LT Pro Condensed" charset="0"/>
            </a:endParaRPr>
          </a:p>
        </p:txBody>
      </p:sp>
      <p:sp>
        <p:nvSpPr>
          <p:cNvPr id="43" name="Right Arrow 42"/>
          <p:cNvSpPr/>
          <p:nvPr/>
        </p:nvSpPr>
        <p:spPr>
          <a:xfrm>
            <a:off x="1852286" y="3578790"/>
            <a:ext cx="1066912" cy="10264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latin typeface="DIN Next LT Pro Condensed" charset="0"/>
              <a:ea typeface="DIN Next LT Pro Condensed" charset="0"/>
              <a:cs typeface="DIN Next LT Pro Condensed" charset="0"/>
            </a:endParaRPr>
          </a:p>
        </p:txBody>
      </p:sp>
      <p:sp>
        <p:nvSpPr>
          <p:cNvPr id="46" name="Chevron 45"/>
          <p:cNvSpPr/>
          <p:nvPr/>
        </p:nvSpPr>
        <p:spPr>
          <a:xfrm>
            <a:off x="3819988" y="455350"/>
            <a:ext cx="465918" cy="282128"/>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47" name="Chevron 46"/>
          <p:cNvSpPr/>
          <p:nvPr/>
        </p:nvSpPr>
        <p:spPr>
          <a:xfrm>
            <a:off x="3819988" y="3406415"/>
            <a:ext cx="465918" cy="282128"/>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49" name="Chevron 48"/>
          <p:cNvSpPr/>
          <p:nvPr/>
        </p:nvSpPr>
        <p:spPr>
          <a:xfrm>
            <a:off x="3819988" y="2322342"/>
            <a:ext cx="465918" cy="282128"/>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50" name="Chevron 49"/>
          <p:cNvSpPr/>
          <p:nvPr/>
        </p:nvSpPr>
        <p:spPr>
          <a:xfrm>
            <a:off x="3819988" y="4810000"/>
            <a:ext cx="465918" cy="282128"/>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sz="1500" dirty="0">
              <a:solidFill>
                <a:schemeClr val="tx1"/>
              </a:solidFill>
              <a:latin typeface="DIN Next LT Pro Condensed" charset="0"/>
              <a:ea typeface="DIN Next LT Pro Condensed" charset="0"/>
              <a:cs typeface="DIN Next LT Pro Condensed" charset="0"/>
            </a:endParaRPr>
          </a:p>
        </p:txBody>
      </p:sp>
      <p:sp>
        <p:nvSpPr>
          <p:cNvPr id="51" name="TextBox 50"/>
          <p:cNvSpPr txBox="1"/>
          <p:nvPr/>
        </p:nvSpPr>
        <p:spPr>
          <a:xfrm>
            <a:off x="4319767" y="4951064"/>
            <a:ext cx="1886300"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Pallone davanti – statico</a:t>
            </a:r>
            <a:endParaRPr lang="it-IT" sz="900" dirty="0">
              <a:latin typeface="DIN Next LT Pro Condensed" charset="0"/>
              <a:ea typeface="DIN Next LT Pro Condensed" charset="0"/>
              <a:cs typeface="DIN Next LT Pro Condensed" charset="0"/>
            </a:endParaRPr>
          </a:p>
        </p:txBody>
      </p:sp>
      <p:sp>
        <p:nvSpPr>
          <p:cNvPr id="56" name="TextBox 55"/>
          <p:cNvSpPr txBox="1"/>
          <p:nvPr/>
        </p:nvSpPr>
        <p:spPr>
          <a:xfrm>
            <a:off x="4319379" y="5215241"/>
            <a:ext cx="1886688" cy="230832"/>
          </a:xfrm>
          <a:prstGeom prst="rect">
            <a:avLst/>
          </a:prstGeom>
          <a:ln>
            <a:solidFill>
              <a:srgbClr val="008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Pallone davanti – in movimento</a:t>
            </a:r>
            <a:endParaRPr lang="it-IT" sz="900" dirty="0">
              <a:latin typeface="DIN Next LT Pro Condensed" charset="0"/>
              <a:ea typeface="DIN Next LT Pro Condensed" charset="0"/>
              <a:cs typeface="DIN Next LT Pro Condensed" charset="0"/>
            </a:endParaRPr>
          </a:p>
        </p:txBody>
      </p:sp>
      <p:sp>
        <p:nvSpPr>
          <p:cNvPr id="52" name="TextBox 51"/>
          <p:cNvSpPr txBox="1"/>
          <p:nvPr/>
        </p:nvSpPr>
        <p:spPr>
          <a:xfrm>
            <a:off x="5863830" y="1126627"/>
            <a:ext cx="877614" cy="230832"/>
          </a:xfrm>
          <a:prstGeom prst="rect">
            <a:avLst/>
          </a:prstGeom>
          <a:noFill/>
          <a:ln>
            <a:solidFill>
              <a:schemeClr val="bg1">
                <a:lumMod val="50000"/>
              </a:schemeClr>
            </a:solidFill>
          </a:ln>
        </p:spPr>
        <p:txBody>
          <a:bodyPr wrap="none" rtlCol="0">
            <a:spAutoFit/>
          </a:bodyPr>
          <a:lstStyle/>
          <a:p>
            <a:r>
              <a:rPr lang="it-IT" sz="900" dirty="0" smtClean="0">
                <a:latin typeface="DIN Next LT Pro Condensed" charset="0"/>
                <a:ea typeface="DIN Next LT Pro Condensed" charset="0"/>
                <a:cs typeface="DIN Next LT Pro Condensed" charset="0"/>
              </a:rPr>
              <a:t>1v2 </a:t>
            </a:r>
            <a:r>
              <a:rPr lang="it-IT" sz="900" dirty="0" err="1" smtClean="0">
                <a:latin typeface="DIN Next LT Pro Condensed" charset="0"/>
                <a:ea typeface="DIN Next LT Pro Condensed" charset="0"/>
                <a:cs typeface="DIN Next LT Pro Condensed" charset="0"/>
              </a:rPr>
              <a:t>defensori</a:t>
            </a:r>
            <a:endParaRPr lang="it-IT" sz="900" dirty="0">
              <a:latin typeface="DIN Next LT Pro Condensed" charset="0"/>
              <a:ea typeface="DIN Next LT Pro Condensed" charset="0"/>
              <a:cs typeface="DIN Next LT Pro Condensed" charset="0"/>
            </a:endParaRPr>
          </a:p>
        </p:txBody>
      </p:sp>
      <p:sp>
        <p:nvSpPr>
          <p:cNvPr id="53" name="TextBox 52"/>
          <p:cNvSpPr txBox="1"/>
          <p:nvPr/>
        </p:nvSpPr>
        <p:spPr>
          <a:xfrm>
            <a:off x="6085950" y="-10816"/>
            <a:ext cx="760104" cy="830997"/>
          </a:xfrm>
          <a:prstGeom prst="rect">
            <a:avLst/>
          </a:prstGeom>
          <a:noFill/>
          <a:ln>
            <a:solidFill>
              <a:schemeClr val="bg1">
                <a:lumMod val="50000"/>
              </a:schemeClr>
            </a:solidFill>
          </a:ln>
        </p:spPr>
        <p:txBody>
          <a:bodyPr wrap="square" rtlCol="0" anchor="ctr">
            <a:spAutoFit/>
          </a:bodyPr>
          <a:lstStyle/>
          <a:p>
            <a:pPr algn="ctr"/>
            <a:endParaRPr lang="it-IT" sz="1600" b="1" dirty="0" smtClean="0">
              <a:latin typeface="DIN Next LT Pro Bold Condensed" charset="0"/>
              <a:ea typeface="DIN Next LT Pro Bold Condensed" charset="0"/>
              <a:cs typeface="DIN Next LT Pro Bold Condensed" charset="0"/>
            </a:endParaRPr>
          </a:p>
          <a:p>
            <a:pPr algn="ctr"/>
            <a:r>
              <a:rPr lang="it-IT" sz="1600" b="1" dirty="0" smtClean="0">
                <a:latin typeface="DIN Next LT Pro Bold Condensed" charset="0"/>
                <a:ea typeface="DIN Next LT Pro Bold Condensed" charset="0"/>
                <a:cs typeface="DIN Next LT Pro Bold Condensed" charset="0"/>
              </a:rPr>
              <a:t>1v1</a:t>
            </a:r>
          </a:p>
          <a:p>
            <a:pPr algn="ctr"/>
            <a:endParaRPr lang="it-IT" sz="1600" b="1" dirty="0">
              <a:latin typeface="DIN Next LT Pro Bold Condensed" charset="0"/>
              <a:ea typeface="DIN Next LT Pro Bold Condensed" charset="0"/>
              <a:cs typeface="DIN Next LT Pro Bold Condensed" charset="0"/>
            </a:endParaRPr>
          </a:p>
        </p:txBody>
      </p:sp>
      <p:sp>
        <p:nvSpPr>
          <p:cNvPr id="54" name="TextBox 53"/>
          <p:cNvSpPr txBox="1"/>
          <p:nvPr/>
        </p:nvSpPr>
        <p:spPr>
          <a:xfrm>
            <a:off x="4345602" y="3722844"/>
            <a:ext cx="1157731"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Passaggio dietro</a:t>
            </a:r>
            <a:endParaRPr lang="it-IT" sz="900" dirty="0">
              <a:latin typeface="DIN Next LT Pro Condensed" charset="0"/>
              <a:ea typeface="DIN Next LT Pro Condensed" charset="0"/>
              <a:cs typeface="DIN Next LT Pro Condensed" charset="0"/>
            </a:endParaRPr>
          </a:p>
        </p:txBody>
      </p:sp>
      <p:sp>
        <p:nvSpPr>
          <p:cNvPr id="55" name="TextBox 54"/>
          <p:cNvSpPr txBox="1"/>
          <p:nvPr/>
        </p:nvSpPr>
        <p:spPr>
          <a:xfrm>
            <a:off x="4345601" y="4004972"/>
            <a:ext cx="1157733"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900" dirty="0" smtClean="0">
                <a:latin typeface="DIN Next LT Pro Condensed" charset="0"/>
                <a:ea typeface="DIN Next LT Pro Condensed" charset="0"/>
                <a:cs typeface="DIN Next LT Pro Condensed" charset="0"/>
              </a:rPr>
              <a:t>Passaggio davanti</a:t>
            </a:r>
            <a:endParaRPr lang="it-IT" sz="900" dirty="0">
              <a:latin typeface="DIN Next LT Pro Condensed" charset="0"/>
              <a:ea typeface="DIN Next LT Pro Condensed" charset="0"/>
              <a:cs typeface="DIN Next LT Pro Condensed" charset="0"/>
            </a:endParaRPr>
          </a:p>
        </p:txBody>
      </p:sp>
      <p:sp>
        <p:nvSpPr>
          <p:cNvPr id="41" name="Rounded Rectangle 40"/>
          <p:cNvSpPr/>
          <p:nvPr/>
        </p:nvSpPr>
        <p:spPr>
          <a:xfrm>
            <a:off x="7079101" y="91435"/>
            <a:ext cx="1926544" cy="9234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smtClean="0">
                <a:latin typeface="DIN Next LT Pro Condensed" charset="0"/>
                <a:ea typeface="DIN Next LT Pro Condensed" charset="0"/>
                <a:cs typeface="DIN Next LT Pro Condensed" charset="0"/>
              </a:rPr>
              <a:t>Competenze fondamentali</a:t>
            </a:r>
            <a:endParaRPr lang="it-IT" sz="2000" dirty="0">
              <a:latin typeface="DIN Next LT Pro Condensed" charset="0"/>
              <a:ea typeface="DIN Next LT Pro Condensed" charset="0"/>
              <a:cs typeface="DIN Next LT Pro Condensed" charset="0"/>
            </a:endParaRPr>
          </a:p>
        </p:txBody>
      </p:sp>
    </p:spTree>
    <p:extLst>
      <p:ext uri="{BB962C8B-B14F-4D97-AF65-F5344CB8AC3E}">
        <p14:creationId xmlns:p14="http://schemas.microsoft.com/office/powerpoint/2010/main" val="214175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1+#ppt_w/2"/>
                                          </p:val>
                                        </p:tav>
                                        <p:tav tm="100000">
                                          <p:val>
                                            <p:strVal val="#ppt_x"/>
                                          </p:val>
                                        </p:tav>
                                      </p:tavLst>
                                    </p:anim>
                                    <p:anim calcmode="lin" valueType="num">
                                      <p:cBhvr additive="base">
                                        <p:cTn id="28" dur="500" fill="hold"/>
                                        <p:tgtEl>
                                          <p:spTgt spid="5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1+#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1+#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ppt_x"/>
                                          </p:val>
                                        </p:tav>
                                        <p:tav tm="100000">
                                          <p:val>
                                            <p:strVal val="#ppt_x"/>
                                          </p:val>
                                        </p:tav>
                                      </p:tavLst>
                                    </p:anim>
                                    <p:anim calcmode="lin" valueType="num">
                                      <p:cBhvr additive="base">
                                        <p:cTn id="64" dur="500" fill="hold"/>
                                        <p:tgtEl>
                                          <p:spTgt spid="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ppt_x"/>
                                          </p:val>
                                        </p:tav>
                                        <p:tav tm="100000">
                                          <p:val>
                                            <p:strVal val="#ppt_x"/>
                                          </p:val>
                                        </p:tav>
                                      </p:tavLst>
                                    </p:anim>
                                    <p:anim calcmode="lin" valueType="num">
                                      <p:cBhvr additive="base">
                                        <p:cTn id="8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1+#ppt_w/2"/>
                                          </p:val>
                                        </p:tav>
                                        <p:tav tm="100000">
                                          <p:val>
                                            <p:strVal val="#ppt_x"/>
                                          </p:val>
                                        </p:tav>
                                      </p:tavLst>
                                    </p:anim>
                                    <p:anim calcmode="lin" valueType="num">
                                      <p:cBhvr additive="base">
                                        <p:cTn id="94" dur="500" fill="hold"/>
                                        <p:tgtEl>
                                          <p:spTgt spid="23"/>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1+#ppt_w/2"/>
                                          </p:val>
                                        </p:tav>
                                        <p:tav tm="100000">
                                          <p:val>
                                            <p:strVal val="#ppt_x"/>
                                          </p:val>
                                        </p:tav>
                                      </p:tavLst>
                                    </p:anim>
                                    <p:anim calcmode="lin" valueType="num">
                                      <p:cBhvr additive="base">
                                        <p:cTn id="98" dur="500" fill="hold"/>
                                        <p:tgtEl>
                                          <p:spTgt spid="24"/>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1+#ppt_w/2"/>
                                          </p:val>
                                        </p:tav>
                                        <p:tav tm="100000">
                                          <p:val>
                                            <p:strVal val="#ppt_x"/>
                                          </p:val>
                                        </p:tav>
                                      </p:tavLst>
                                    </p:anim>
                                    <p:anim calcmode="lin" valueType="num">
                                      <p:cBhvr additive="base">
                                        <p:cTn id="102" dur="500" fill="hold"/>
                                        <p:tgtEl>
                                          <p:spTgt spid="5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 calcmode="lin" valueType="num">
                                      <p:cBhvr additive="base">
                                        <p:cTn id="105" dur="500" fill="hold"/>
                                        <p:tgtEl>
                                          <p:spTgt spid="55"/>
                                        </p:tgtEl>
                                        <p:attrNameLst>
                                          <p:attrName>ppt_x</p:attrName>
                                        </p:attrNameLst>
                                      </p:cBhvr>
                                      <p:tavLst>
                                        <p:tav tm="0">
                                          <p:val>
                                            <p:strVal val="1+#ppt_w/2"/>
                                          </p:val>
                                        </p:tav>
                                        <p:tav tm="100000">
                                          <p:val>
                                            <p:strVal val="#ppt_x"/>
                                          </p:val>
                                        </p:tav>
                                      </p:tavLst>
                                    </p:anim>
                                    <p:anim calcmode="lin" valueType="num">
                                      <p:cBhvr additive="base">
                                        <p:cTn id="106"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500" fill="hold"/>
                                        <p:tgtEl>
                                          <p:spTgt spid="30"/>
                                        </p:tgtEl>
                                        <p:attrNameLst>
                                          <p:attrName>ppt_x</p:attrName>
                                        </p:attrNameLst>
                                      </p:cBhvr>
                                      <p:tavLst>
                                        <p:tav tm="0">
                                          <p:val>
                                            <p:strVal val="1+#ppt_w/2"/>
                                          </p:val>
                                        </p:tav>
                                        <p:tav tm="100000">
                                          <p:val>
                                            <p:strVal val="#ppt_x"/>
                                          </p:val>
                                        </p:tav>
                                      </p:tavLst>
                                    </p:anim>
                                    <p:anim calcmode="lin" valueType="num">
                                      <p:cBhvr additive="base">
                                        <p:cTn id="112" dur="500" fill="hold"/>
                                        <p:tgtEl>
                                          <p:spTgt spid="30"/>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1+#ppt_w/2"/>
                                          </p:val>
                                        </p:tav>
                                        <p:tav tm="100000">
                                          <p:val>
                                            <p:strVal val="#ppt_x"/>
                                          </p:val>
                                        </p:tav>
                                      </p:tavLst>
                                    </p:anim>
                                    <p:anim calcmode="lin" valueType="num">
                                      <p:cBhvr additive="base">
                                        <p:cTn id="116" dur="500" fill="hold"/>
                                        <p:tgtEl>
                                          <p:spTgt spid="31"/>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fill="hold"/>
                                        <p:tgtEl>
                                          <p:spTgt spid="35"/>
                                        </p:tgtEl>
                                        <p:attrNameLst>
                                          <p:attrName>ppt_x</p:attrName>
                                        </p:attrNameLst>
                                      </p:cBhvr>
                                      <p:tavLst>
                                        <p:tav tm="0">
                                          <p:val>
                                            <p:strVal val="1+#ppt_w/2"/>
                                          </p:val>
                                        </p:tav>
                                        <p:tav tm="100000">
                                          <p:val>
                                            <p:strVal val="#ppt_x"/>
                                          </p:val>
                                        </p:tav>
                                      </p:tavLst>
                                    </p:anim>
                                    <p:anim calcmode="lin" valueType="num">
                                      <p:cBhvr additive="base">
                                        <p:cTn id="120" dur="500" fill="hold"/>
                                        <p:tgtEl>
                                          <p:spTgt spid="35"/>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additive="base">
                                        <p:cTn id="123" dur="500" fill="hold"/>
                                        <p:tgtEl>
                                          <p:spTgt spid="51"/>
                                        </p:tgtEl>
                                        <p:attrNameLst>
                                          <p:attrName>ppt_x</p:attrName>
                                        </p:attrNameLst>
                                      </p:cBhvr>
                                      <p:tavLst>
                                        <p:tav tm="0">
                                          <p:val>
                                            <p:strVal val="1+#ppt_w/2"/>
                                          </p:val>
                                        </p:tav>
                                        <p:tav tm="100000">
                                          <p:val>
                                            <p:strVal val="#ppt_x"/>
                                          </p:val>
                                        </p:tav>
                                      </p:tavLst>
                                    </p:anim>
                                    <p:anim calcmode="lin" valueType="num">
                                      <p:cBhvr additive="base">
                                        <p:cTn id="124" dur="500" fill="hold"/>
                                        <p:tgtEl>
                                          <p:spTgt spid="51"/>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additive="base">
                                        <p:cTn id="127" dur="500" fill="hold"/>
                                        <p:tgtEl>
                                          <p:spTgt spid="56"/>
                                        </p:tgtEl>
                                        <p:attrNameLst>
                                          <p:attrName>ppt_x</p:attrName>
                                        </p:attrNameLst>
                                      </p:cBhvr>
                                      <p:tavLst>
                                        <p:tav tm="0">
                                          <p:val>
                                            <p:strVal val="1+#ppt_w/2"/>
                                          </p:val>
                                        </p:tav>
                                        <p:tav tm="100000">
                                          <p:val>
                                            <p:strVal val="#ppt_x"/>
                                          </p:val>
                                        </p:tav>
                                      </p:tavLst>
                                    </p:anim>
                                    <p:anim calcmode="lin" valueType="num">
                                      <p:cBhvr additive="base">
                                        <p:cTn id="1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9" grpId="0" animBg="1"/>
      <p:bldP spid="30" grpId="0" animBg="1"/>
      <p:bldP spid="31" grpId="0" animBg="1"/>
      <p:bldP spid="35" grpId="0" animBg="1"/>
      <p:bldP spid="43" grpId="0" animBg="1"/>
      <p:bldP spid="47" grpId="0" animBg="1"/>
      <p:bldP spid="50" grpId="0" animBg="1"/>
      <p:bldP spid="51" grpId="0" animBg="1"/>
      <p:bldP spid="56" grpId="0" animBg="1"/>
      <p:bldP spid="52" grpId="0" animBg="1"/>
      <p:bldP spid="53" grpId="0" animBg="1"/>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2770" y="453346"/>
            <a:ext cx="3208191" cy="907941"/>
          </a:xfrm>
          <a:prstGeom prst="rect">
            <a:avLst/>
          </a:prstGeom>
          <a:noFill/>
        </p:spPr>
        <p:txBody>
          <a:bodyPr wrap="square" lIns="76200" tIns="38100" rIns="76200" bIns="38100">
            <a:spAutoFit/>
          </a:bodyPr>
          <a:lstStyle/>
          <a:p>
            <a:pPr algn="ctr"/>
            <a:r>
              <a:rPr lang="it-IT" sz="5400" b="1" dirty="0" smtClean="0">
                <a:ln w="0"/>
                <a:solidFill>
                  <a:srgbClr val="008000"/>
                </a:solidFill>
                <a:effectLst>
                  <a:outerShdw blurRad="38100" dist="25400" dir="5400000" algn="ctr" rotWithShape="0">
                    <a:srgbClr val="6E747A">
                      <a:alpha val="43000"/>
                    </a:srgbClr>
                  </a:outerShdw>
                </a:effectLst>
                <a:latin typeface="DIN Next LT Pro Bold Condensed" charset="0"/>
                <a:ea typeface="DIN Next LT Pro Bold Condensed" charset="0"/>
                <a:cs typeface="DIN Next LT Pro Bold Condensed" charset="0"/>
              </a:rPr>
              <a:t>Tecnica</a:t>
            </a:r>
            <a:endParaRPr lang="it-IT" sz="5400" b="1" dirty="0">
              <a:ln w="0"/>
              <a:solidFill>
                <a:srgbClr val="008000"/>
              </a:solidFill>
              <a:effectLst>
                <a:outerShdw blurRad="38100" dist="25400" dir="5400000" algn="ctr" rotWithShape="0">
                  <a:srgbClr val="6E747A">
                    <a:alpha val="43000"/>
                  </a:srgbClr>
                </a:outerShdw>
              </a:effectLst>
              <a:latin typeface="DIN Next LT Pro Bold Condensed" charset="0"/>
              <a:ea typeface="DIN Next LT Pro Bold Condensed" charset="0"/>
              <a:cs typeface="DIN Next LT Pro Bold Condensed" charset="0"/>
            </a:endParaRPr>
          </a:p>
        </p:txBody>
      </p:sp>
      <p:sp>
        <p:nvSpPr>
          <p:cNvPr id="6" name="Rectangle 5"/>
          <p:cNvSpPr/>
          <p:nvPr/>
        </p:nvSpPr>
        <p:spPr>
          <a:xfrm>
            <a:off x="1522770" y="1768842"/>
            <a:ext cx="6616677" cy="2923877"/>
          </a:xfrm>
          <a:prstGeom prst="rect">
            <a:avLst/>
          </a:prstGeom>
        </p:spPr>
        <p:txBody>
          <a:bodyPr wrap="square">
            <a:spAutoFit/>
          </a:bodyPr>
          <a:lstStyle/>
          <a:p>
            <a:pPr marL="476231" indent="-476231">
              <a:buFont typeface="Arial"/>
              <a:buChar char="•"/>
              <a:defRPr/>
            </a:pPr>
            <a:r>
              <a:rPr lang="it-IT" sz="2400" dirty="0" smtClean="0">
                <a:solidFill>
                  <a:schemeClr val="accent3">
                    <a:lumMod val="75000"/>
                  </a:schemeClr>
                </a:solidFill>
                <a:latin typeface="DIN Next LT Pro Condensed" charset="0"/>
                <a:ea typeface="DIN Next LT Pro Condensed" charset="0"/>
                <a:cs typeface="DIN Next LT Pro Condensed" charset="0"/>
              </a:rPr>
              <a:t>Piccoli gruppi</a:t>
            </a:r>
          </a:p>
          <a:p>
            <a:pPr marL="476231" indent="-476231">
              <a:buFont typeface="Arial"/>
              <a:buChar char="•"/>
              <a:defRPr/>
            </a:pPr>
            <a:r>
              <a:rPr lang="it-IT" sz="2400" dirty="0" smtClean="0">
                <a:solidFill>
                  <a:schemeClr val="accent3">
                    <a:lumMod val="75000"/>
                  </a:schemeClr>
                </a:solidFill>
                <a:latin typeface="DIN Next LT Pro Condensed" charset="0"/>
                <a:ea typeface="DIN Next LT Pro Condensed" charset="0"/>
                <a:cs typeface="DIN Next LT Pro Condensed" charset="0"/>
              </a:rPr>
              <a:t>Molte ripetizioni </a:t>
            </a:r>
          </a:p>
          <a:p>
            <a:pPr marL="476231" indent="-476231">
              <a:buFont typeface="Arial"/>
              <a:buChar char="•"/>
              <a:defRPr/>
            </a:pPr>
            <a:r>
              <a:rPr lang="it-IT" sz="2400" dirty="0" smtClean="0">
                <a:solidFill>
                  <a:schemeClr val="accent3">
                    <a:lumMod val="75000"/>
                  </a:schemeClr>
                </a:solidFill>
                <a:latin typeface="DIN Next LT Pro Condensed" charset="0"/>
                <a:ea typeface="DIN Next LT Pro Condensed" charset="0"/>
                <a:cs typeface="DIN Next LT Pro Condensed" charset="0"/>
              </a:rPr>
              <a:t>No opposizione  </a:t>
            </a:r>
          </a:p>
          <a:p>
            <a:pPr marL="857216" lvl="1" indent="-476231">
              <a:buFont typeface="Wingdings" charset="2"/>
              <a:buChar char="ü"/>
              <a:defRPr/>
            </a:pPr>
            <a:r>
              <a:rPr lang="it-IT" sz="2000" dirty="0" smtClean="0">
                <a:solidFill>
                  <a:schemeClr val="accent3">
                    <a:lumMod val="75000"/>
                  </a:schemeClr>
                </a:solidFill>
                <a:latin typeface="DIN Next LT Pro Condensed" charset="0"/>
                <a:ea typeface="DIN Next LT Pro Condensed" charset="0"/>
                <a:cs typeface="DIN Next LT Pro Condensed" charset="0"/>
              </a:rPr>
              <a:t>Fare pressione con ripetizioni, velocità, distanza e spazio</a:t>
            </a:r>
          </a:p>
          <a:p>
            <a:pPr marL="476231" indent="-476231">
              <a:buFont typeface="Arial"/>
              <a:buChar char="•"/>
              <a:defRPr/>
            </a:pPr>
            <a:r>
              <a:rPr lang="it-IT" sz="2400" dirty="0" smtClean="0">
                <a:solidFill>
                  <a:schemeClr val="accent3">
                    <a:lumMod val="75000"/>
                  </a:schemeClr>
                </a:solidFill>
                <a:latin typeface="DIN Next LT Pro Condensed" charset="0"/>
                <a:ea typeface="DIN Next LT Pro Condensed" charset="0"/>
                <a:cs typeface="DIN Next LT Pro Condensed" charset="0"/>
              </a:rPr>
              <a:t>Concentrarsi sui fattori chiave e sulla precisione</a:t>
            </a:r>
          </a:p>
          <a:p>
            <a:pPr marL="857216" lvl="1" indent="-476231">
              <a:buFont typeface="Wingdings" charset="2"/>
              <a:buChar char="ü"/>
              <a:defRPr/>
            </a:pPr>
            <a:r>
              <a:rPr lang="it-IT" sz="2000" dirty="0" smtClean="0">
                <a:solidFill>
                  <a:schemeClr val="accent3">
                    <a:lumMod val="75000"/>
                  </a:schemeClr>
                </a:solidFill>
                <a:latin typeface="DIN Next LT Pro Condensed" charset="0"/>
                <a:ea typeface="DIN Next LT Pro Condensed" charset="0"/>
                <a:cs typeface="DIN Next LT Pro Condensed" charset="0"/>
              </a:rPr>
              <a:t>Concentrarsi sul ‘come’ </a:t>
            </a:r>
            <a:endParaRPr lang="it-IT" sz="2000" dirty="0">
              <a:solidFill>
                <a:schemeClr val="accent3">
                  <a:lumMod val="75000"/>
                </a:schemeClr>
              </a:solidFill>
              <a:latin typeface="DIN Next LT Pro Condensed" charset="0"/>
              <a:ea typeface="DIN Next LT Pro Condensed" charset="0"/>
              <a:cs typeface="DIN Next LT Pro Condensed" charset="0"/>
            </a:endParaRPr>
          </a:p>
        </p:txBody>
      </p:sp>
    </p:spTree>
    <p:extLst>
      <p:ext uri="{BB962C8B-B14F-4D97-AF65-F5344CB8AC3E}">
        <p14:creationId xmlns:p14="http://schemas.microsoft.com/office/powerpoint/2010/main" val="398201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1405" y="453346"/>
            <a:ext cx="2516585" cy="907941"/>
          </a:xfrm>
          <a:prstGeom prst="rect">
            <a:avLst/>
          </a:prstGeom>
          <a:noFill/>
        </p:spPr>
        <p:txBody>
          <a:bodyPr wrap="square" lIns="76200" tIns="38100" rIns="76200" bIns="38100">
            <a:spAutoFit/>
          </a:bodyPr>
          <a:lstStyle/>
          <a:p>
            <a:pPr algn="ctr"/>
            <a:r>
              <a:rPr lang="it-IT" sz="5400" b="1" dirty="0" smtClean="0">
                <a:ln w="0"/>
                <a:solidFill>
                  <a:schemeClr val="bg1">
                    <a:lumMod val="50000"/>
                  </a:schemeClr>
                </a:solidFill>
                <a:effectLst>
                  <a:outerShdw blurRad="38100" dist="25400" dir="5400000" algn="ctr" rotWithShape="0">
                    <a:srgbClr val="6E747A">
                      <a:alpha val="43000"/>
                    </a:srgbClr>
                  </a:outerShdw>
                </a:effectLst>
                <a:latin typeface="DIN Next LT Pro Bold Condensed" charset="0"/>
                <a:ea typeface="DIN Next LT Pro Bold Condensed" charset="0"/>
                <a:cs typeface="DIN Next LT Pro Bold Condensed" charset="0"/>
              </a:rPr>
              <a:t>Tattica</a:t>
            </a:r>
            <a:endParaRPr lang="it-IT" sz="5400" b="1" dirty="0">
              <a:ln w="0"/>
              <a:solidFill>
                <a:schemeClr val="bg1">
                  <a:lumMod val="50000"/>
                </a:schemeClr>
              </a:solidFill>
              <a:effectLst>
                <a:outerShdw blurRad="38100" dist="25400" dir="5400000" algn="ctr" rotWithShape="0">
                  <a:srgbClr val="6E747A">
                    <a:alpha val="43000"/>
                  </a:srgbClr>
                </a:outerShdw>
              </a:effectLst>
              <a:latin typeface="DIN Next LT Pro Bold Condensed" charset="0"/>
              <a:ea typeface="DIN Next LT Pro Bold Condensed" charset="0"/>
              <a:cs typeface="DIN Next LT Pro Bold Condensed" charset="0"/>
            </a:endParaRPr>
          </a:p>
        </p:txBody>
      </p:sp>
      <p:sp>
        <p:nvSpPr>
          <p:cNvPr id="3" name="Rectangle 2"/>
          <p:cNvSpPr/>
          <p:nvPr/>
        </p:nvSpPr>
        <p:spPr>
          <a:xfrm>
            <a:off x="1561405" y="1663959"/>
            <a:ext cx="6970256" cy="3739485"/>
          </a:xfrm>
          <a:prstGeom prst="rect">
            <a:avLst/>
          </a:prstGeom>
        </p:spPr>
        <p:txBody>
          <a:bodyPr wrap="square">
            <a:spAutoFit/>
          </a:bodyPr>
          <a:lstStyle/>
          <a:p>
            <a:pPr marL="476231" indent="-476231">
              <a:buFont typeface="Arial"/>
              <a:buChar char="•"/>
              <a:defRPr/>
            </a:pPr>
            <a:r>
              <a:rPr lang="ga-IE" sz="2400" dirty="0">
                <a:solidFill>
                  <a:schemeClr val="bg1">
                    <a:lumMod val="50000"/>
                  </a:schemeClr>
                </a:solidFill>
              </a:rPr>
              <a:t>Gruppi di </a:t>
            </a:r>
            <a:r>
              <a:rPr lang="it-IT" sz="2400" dirty="0" smtClean="0">
                <a:solidFill>
                  <a:schemeClr val="bg1">
                    <a:lumMod val="50000"/>
                  </a:schemeClr>
                </a:solidFill>
              </a:rPr>
              <a:t>piccole</a:t>
            </a:r>
            <a:r>
              <a:rPr lang="ga-IE" sz="2400" dirty="0" smtClean="0">
                <a:solidFill>
                  <a:schemeClr val="bg1">
                    <a:lumMod val="50000"/>
                  </a:schemeClr>
                </a:solidFill>
              </a:rPr>
              <a:t> </a:t>
            </a:r>
            <a:r>
              <a:rPr lang="ga-IE" sz="2400" dirty="0">
                <a:solidFill>
                  <a:schemeClr val="bg1">
                    <a:lumMod val="50000"/>
                  </a:schemeClr>
                </a:solidFill>
              </a:rPr>
              <a:t>e medie dimensioni</a:t>
            </a:r>
          </a:p>
          <a:p>
            <a:pPr marL="476231" indent="-476231">
              <a:buFont typeface="Arial"/>
              <a:buChar char="•"/>
              <a:defRPr/>
            </a:pPr>
            <a:r>
              <a:rPr lang="ga-IE" sz="2400" dirty="0">
                <a:solidFill>
                  <a:schemeClr val="bg1">
                    <a:lumMod val="50000"/>
                  </a:schemeClr>
                </a:solidFill>
              </a:rPr>
              <a:t>Giocatori vicino o ‘sul’ pallone</a:t>
            </a:r>
          </a:p>
          <a:p>
            <a:pPr marL="476231" indent="-476231">
              <a:buFont typeface="Arial"/>
              <a:buChar char="•"/>
              <a:defRPr/>
            </a:pPr>
            <a:r>
              <a:rPr lang="ga-IE" sz="2400" dirty="0">
                <a:solidFill>
                  <a:schemeClr val="bg1">
                    <a:lumMod val="50000"/>
                  </a:schemeClr>
                </a:solidFill>
              </a:rPr>
              <a:t>Molte ripetizioni</a:t>
            </a:r>
          </a:p>
          <a:p>
            <a:pPr marL="476231" lvl="1" indent="-476231">
              <a:buFont typeface="Arial"/>
              <a:buChar char="•"/>
              <a:defRPr/>
            </a:pPr>
            <a:r>
              <a:rPr lang="ga-IE" sz="2400" dirty="0">
                <a:solidFill>
                  <a:schemeClr val="bg1">
                    <a:lumMod val="50000"/>
                  </a:schemeClr>
                </a:solidFill>
              </a:rPr>
              <a:t>Utilizzo dell’ opposizione per sviluppare la presa di decisioni</a:t>
            </a:r>
          </a:p>
          <a:p>
            <a:pPr marL="476231" lvl="1" indent="-476231">
              <a:buFont typeface="Arial"/>
              <a:buChar char="•"/>
              <a:defRPr/>
            </a:pPr>
            <a:r>
              <a:rPr lang="ga-IE" sz="2400" dirty="0">
                <a:solidFill>
                  <a:schemeClr val="bg1">
                    <a:lumMod val="50000"/>
                  </a:schemeClr>
                </a:solidFill>
              </a:rPr>
              <a:t>Fare pressione con spazio, intensità e numeri di </a:t>
            </a:r>
            <a:r>
              <a:rPr lang="ga-IE" sz="2400" i="1" dirty="0">
                <a:solidFill>
                  <a:schemeClr val="bg1">
                    <a:lumMod val="50000"/>
                  </a:schemeClr>
                </a:solidFill>
              </a:rPr>
              <a:t>opposizione</a:t>
            </a:r>
          </a:p>
          <a:p>
            <a:pPr marL="476231" indent="-476231">
              <a:buFont typeface="Arial"/>
              <a:buChar char="•"/>
              <a:defRPr/>
            </a:pPr>
            <a:r>
              <a:rPr lang="ga-IE" sz="2400" dirty="0">
                <a:solidFill>
                  <a:schemeClr val="bg1">
                    <a:lumMod val="50000"/>
                  </a:schemeClr>
                </a:solidFill>
              </a:rPr>
              <a:t>Concentrarsi su presa di decisione e prestazione</a:t>
            </a:r>
          </a:p>
          <a:p>
            <a:pPr marL="857216" lvl="1" indent="-476231">
              <a:buFont typeface="Wingdings" charset="2"/>
              <a:buChar char="ü"/>
              <a:defRPr/>
            </a:pPr>
            <a:r>
              <a:rPr lang="ga-IE" sz="2000" dirty="0">
                <a:solidFill>
                  <a:schemeClr val="bg1">
                    <a:lumMod val="50000"/>
                  </a:schemeClr>
                </a:solidFill>
              </a:rPr>
              <a:t>Concentrarsi su ‘cosa, perchè e quando’ </a:t>
            </a:r>
          </a:p>
          <a:p>
            <a:pPr marL="476231" indent="-476231">
              <a:buFont typeface="Arial"/>
              <a:buChar char="•"/>
              <a:defRPr/>
            </a:pPr>
            <a:endParaRPr lang="en-IE" sz="2400" dirty="0">
              <a:solidFill>
                <a:schemeClr val="bg1">
                  <a:lumMod val="50000"/>
                </a:schemeClr>
              </a:solidFill>
            </a:endParaRPr>
          </a:p>
        </p:txBody>
      </p:sp>
    </p:spTree>
    <p:extLst>
      <p:ext uri="{BB962C8B-B14F-4D97-AF65-F5344CB8AC3E}">
        <p14:creationId xmlns:p14="http://schemas.microsoft.com/office/powerpoint/2010/main" val="1012137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8999" y="313100"/>
            <a:ext cx="3115071" cy="907941"/>
          </a:xfrm>
          <a:prstGeom prst="rect">
            <a:avLst/>
          </a:prstGeom>
          <a:noFill/>
        </p:spPr>
        <p:txBody>
          <a:bodyPr wrap="square" lIns="76200" tIns="38100" rIns="76200" bIns="38100">
            <a:spAutoFit/>
          </a:bodyPr>
          <a:lstStyle/>
          <a:p>
            <a:pPr algn="ctr"/>
            <a:r>
              <a:rPr lang="it-IT" sz="5400" b="1" dirty="0" smtClean="0">
                <a:ln w="0"/>
                <a:solidFill>
                  <a:srgbClr val="800000"/>
                </a:solidFill>
                <a:effectLst>
                  <a:outerShdw blurRad="38100" dist="25400" dir="5400000" algn="ctr" rotWithShape="0">
                    <a:srgbClr val="6E747A">
                      <a:alpha val="43000"/>
                    </a:srgbClr>
                  </a:outerShdw>
                </a:effectLst>
                <a:latin typeface="DIN Next LT Pro Bold Condensed" charset="0"/>
                <a:ea typeface="DIN Next LT Pro Bold Condensed" charset="0"/>
                <a:cs typeface="DIN Next LT Pro Bold Condensed" charset="0"/>
              </a:rPr>
              <a:t>Strategia</a:t>
            </a:r>
            <a:endParaRPr lang="it-IT" sz="5400" b="1" dirty="0">
              <a:ln w="0"/>
              <a:solidFill>
                <a:srgbClr val="800000"/>
              </a:solidFill>
              <a:effectLst>
                <a:outerShdw blurRad="38100" dist="25400" dir="5400000" algn="ctr" rotWithShape="0">
                  <a:srgbClr val="6E747A">
                    <a:alpha val="43000"/>
                  </a:srgbClr>
                </a:outerShdw>
              </a:effectLst>
              <a:latin typeface="DIN Next LT Pro Bold Condensed" charset="0"/>
              <a:ea typeface="DIN Next LT Pro Bold Condensed" charset="0"/>
              <a:cs typeface="DIN Next LT Pro Bold Condensed" charset="0"/>
            </a:endParaRPr>
          </a:p>
        </p:txBody>
      </p:sp>
      <p:sp>
        <p:nvSpPr>
          <p:cNvPr id="2" name="Rectangle 1"/>
          <p:cNvSpPr/>
          <p:nvPr/>
        </p:nvSpPr>
        <p:spPr>
          <a:xfrm>
            <a:off x="1728999" y="1339771"/>
            <a:ext cx="6895538" cy="3724096"/>
          </a:xfrm>
          <a:prstGeom prst="rect">
            <a:avLst/>
          </a:prstGeom>
        </p:spPr>
        <p:txBody>
          <a:bodyPr wrap="square">
            <a:spAutoFit/>
          </a:bodyPr>
          <a:lstStyle/>
          <a:p>
            <a:pPr marL="476231" indent="-476231">
              <a:buFont typeface="Arial"/>
              <a:buChar char="•"/>
              <a:defRPr/>
            </a:pPr>
            <a:r>
              <a:rPr lang="it-IT" sz="2400" dirty="0" smtClean="0">
                <a:solidFill>
                  <a:schemeClr val="accent2">
                    <a:lumMod val="75000"/>
                  </a:schemeClr>
                </a:solidFill>
                <a:latin typeface="DIN Next LT Pro Condensed" charset="0"/>
                <a:ea typeface="DIN Next LT Pro Condensed" charset="0"/>
                <a:cs typeface="DIN Next LT Pro Condensed" charset="0"/>
              </a:rPr>
              <a:t>Grandi </a:t>
            </a:r>
            <a:r>
              <a:rPr lang="it-IT" sz="2000" dirty="0" smtClean="0">
                <a:solidFill>
                  <a:schemeClr val="accent2">
                    <a:lumMod val="75000"/>
                  </a:schemeClr>
                </a:solidFill>
                <a:latin typeface="DIN Next LT Pro Condensed" charset="0"/>
                <a:ea typeface="DIN Next LT Pro Condensed" charset="0"/>
                <a:cs typeface="DIN Next LT Pro Condensed" charset="0"/>
              </a:rPr>
              <a:t>gruppi</a:t>
            </a:r>
            <a:r>
              <a:rPr lang="it-IT" sz="2400" dirty="0" smtClean="0">
                <a:solidFill>
                  <a:schemeClr val="accent2">
                    <a:lumMod val="75000"/>
                  </a:schemeClr>
                </a:solidFill>
                <a:latin typeface="DIN Next LT Pro Condensed" charset="0"/>
                <a:ea typeface="DIN Next LT Pro Condensed" charset="0"/>
                <a:cs typeface="DIN Next LT Pro Condensed" charset="0"/>
              </a:rPr>
              <a:t> (Collettivo)</a:t>
            </a:r>
          </a:p>
          <a:p>
            <a:pPr marL="476231" indent="-476231">
              <a:buFont typeface="Arial"/>
              <a:buChar char="•"/>
              <a:defRPr/>
            </a:pPr>
            <a:r>
              <a:rPr lang="it-IT" sz="2400" dirty="0" smtClean="0">
                <a:solidFill>
                  <a:schemeClr val="accent2">
                    <a:lumMod val="75000"/>
                  </a:schemeClr>
                </a:solidFill>
                <a:latin typeface="DIN Next LT Pro Condensed" charset="0"/>
                <a:ea typeface="DIN Next LT Pro Condensed" charset="0"/>
                <a:cs typeface="DIN Next LT Pro Condensed" charset="0"/>
              </a:rPr>
              <a:t>Giocatori nello ‘spazio’</a:t>
            </a:r>
          </a:p>
          <a:p>
            <a:pPr marL="476231" indent="-476231">
              <a:buFont typeface="Arial"/>
              <a:buChar char="•"/>
              <a:defRPr/>
            </a:pPr>
            <a:r>
              <a:rPr lang="it-IT" sz="2400" dirty="0" smtClean="0">
                <a:solidFill>
                  <a:schemeClr val="accent2">
                    <a:lumMod val="75000"/>
                  </a:schemeClr>
                </a:solidFill>
                <a:latin typeface="DIN Next LT Pro Condensed" charset="0"/>
                <a:ea typeface="DIN Next LT Pro Condensed" charset="0"/>
                <a:cs typeface="DIN Next LT Pro Condensed" charset="0"/>
              </a:rPr>
              <a:t>Gioco continuo</a:t>
            </a:r>
          </a:p>
          <a:p>
            <a:pPr marL="476231" lvl="1" indent="-476231">
              <a:buFont typeface="Arial"/>
              <a:buChar char="•"/>
              <a:defRPr/>
            </a:pPr>
            <a:r>
              <a:rPr lang="it-IT" sz="2400" dirty="0" smtClean="0">
                <a:solidFill>
                  <a:schemeClr val="accent2">
                    <a:lumMod val="75000"/>
                  </a:schemeClr>
                </a:solidFill>
                <a:latin typeface="DIN Next LT Pro Condensed" charset="0"/>
                <a:ea typeface="DIN Next LT Pro Condensed" charset="0"/>
                <a:cs typeface="DIN Next LT Pro Condensed" charset="0"/>
              </a:rPr>
              <a:t>Utilizzo dell’opposizione per sviluppare presa di decisione</a:t>
            </a:r>
          </a:p>
          <a:p>
            <a:pPr marL="476231" lvl="1" indent="-476231">
              <a:buFont typeface="Arial"/>
              <a:buChar char="•"/>
              <a:defRPr/>
            </a:pPr>
            <a:r>
              <a:rPr lang="it-IT" sz="2400" dirty="0" smtClean="0">
                <a:solidFill>
                  <a:srgbClr val="953735"/>
                </a:solidFill>
                <a:latin typeface="DIN Next LT Pro Condensed" charset="0"/>
                <a:ea typeface="DIN Next LT Pro Condensed" charset="0"/>
                <a:cs typeface="DIN Next LT Pro Condensed" charset="0"/>
              </a:rPr>
              <a:t>Fare pressione con spazio, intensità e numeri di </a:t>
            </a:r>
            <a:r>
              <a:rPr lang="it-IT" sz="2400" i="1" dirty="0" smtClean="0">
                <a:solidFill>
                  <a:srgbClr val="953735"/>
                </a:solidFill>
                <a:latin typeface="DIN Next LT Pro Condensed" charset="0"/>
                <a:ea typeface="DIN Next LT Pro Condensed" charset="0"/>
                <a:cs typeface="DIN Next LT Pro Condensed" charset="0"/>
              </a:rPr>
              <a:t>opposizione</a:t>
            </a:r>
          </a:p>
          <a:p>
            <a:pPr marL="476231" indent="-476231">
              <a:buFont typeface="Arial"/>
              <a:buChar char="•"/>
              <a:defRPr/>
            </a:pPr>
            <a:r>
              <a:rPr lang="it-IT" sz="2400" dirty="0" smtClean="0">
                <a:solidFill>
                  <a:schemeClr val="accent2">
                    <a:lumMod val="75000"/>
                  </a:schemeClr>
                </a:solidFill>
                <a:latin typeface="DIN Next LT Pro Condensed" charset="0"/>
                <a:ea typeface="DIN Next LT Pro Condensed" charset="0"/>
                <a:cs typeface="DIN Next LT Pro Condensed" charset="0"/>
              </a:rPr>
              <a:t>Concentrarsi sui Principi del gioco</a:t>
            </a:r>
          </a:p>
          <a:p>
            <a:pPr marL="857216" lvl="1" indent="-476231">
              <a:buFont typeface="Wingdings" charset="2"/>
              <a:buChar char="ü"/>
              <a:defRPr/>
            </a:pPr>
            <a:r>
              <a:rPr lang="it-IT" sz="2000" dirty="0" smtClean="0">
                <a:solidFill>
                  <a:schemeClr val="accent2">
                    <a:lumMod val="75000"/>
                  </a:schemeClr>
                </a:solidFill>
                <a:latin typeface="DIN Next LT Pro Condensed" charset="0"/>
                <a:ea typeface="DIN Next LT Pro Condensed" charset="0"/>
                <a:cs typeface="DIN Next LT Pro Condensed" charset="0"/>
              </a:rPr>
              <a:t>Avanzamento, sostegno, continuità</a:t>
            </a:r>
          </a:p>
          <a:p>
            <a:pPr marL="476231" indent="-476231">
              <a:buFont typeface="Arial"/>
              <a:buChar char="•"/>
              <a:defRPr/>
            </a:pPr>
            <a:r>
              <a:rPr lang="it-IT" sz="2400" dirty="0" smtClean="0">
                <a:solidFill>
                  <a:schemeClr val="accent2">
                    <a:lumMod val="75000"/>
                  </a:schemeClr>
                </a:solidFill>
                <a:latin typeface="DIN Next LT Pro Condensed" charset="0"/>
                <a:ea typeface="DIN Next LT Pro Condensed" charset="0"/>
                <a:cs typeface="DIN Next LT Pro Condensed" charset="0"/>
              </a:rPr>
              <a:t>Concentrarsi su ‘distribuzione &amp; redistribuzione’</a:t>
            </a:r>
            <a:endParaRPr lang="it-IT" sz="2400" dirty="0">
              <a:solidFill>
                <a:schemeClr val="accent2">
                  <a:lumMod val="75000"/>
                </a:schemeClr>
              </a:solidFill>
              <a:latin typeface="DIN Next LT Pro Condensed" charset="0"/>
              <a:ea typeface="DIN Next LT Pro Condensed" charset="0"/>
              <a:cs typeface="DIN Next LT Pro Condensed" charset="0"/>
            </a:endParaRPr>
          </a:p>
        </p:txBody>
      </p:sp>
    </p:spTree>
    <p:extLst>
      <p:ext uri="{BB962C8B-B14F-4D97-AF65-F5344CB8AC3E}">
        <p14:creationId xmlns:p14="http://schemas.microsoft.com/office/powerpoint/2010/main" val="78292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5366" y="1993388"/>
            <a:ext cx="1759721" cy="952500"/>
          </a:xfrm>
          <a:ln/>
        </p:spPr>
        <p:style>
          <a:lnRef idx="2">
            <a:schemeClr val="accent1"/>
          </a:lnRef>
          <a:fillRef idx="1">
            <a:schemeClr val="lt1"/>
          </a:fillRef>
          <a:effectRef idx="0">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2667" spc="42" dirty="0">
                <a:ln w="11430"/>
                <a:solidFill>
                  <a:srgbClr val="000090"/>
                </a:solidFill>
                <a:effectLst>
                  <a:glow rad="63500">
                    <a:schemeClr val="accent1">
                      <a:satMod val="175000"/>
                      <a:alpha val="40000"/>
                    </a:schemeClr>
                  </a:glow>
                  <a:outerShdw blurRad="76200" dist="50800" dir="5400000" algn="tl" rotWithShape="0">
                    <a:srgbClr val="000000">
                      <a:alpha val="65000"/>
                    </a:srgbClr>
                  </a:outerShdw>
                </a:effectLst>
                <a:latin typeface="DIN Next LT Pro Bold Condensed" charset="0"/>
                <a:ea typeface="DIN Next LT Pro Bold Condensed" charset="0"/>
                <a:cs typeface="DIN Next LT Pro Bold Condensed" charset="0"/>
              </a:rPr>
              <a:t>Allenare </a:t>
            </a:r>
          </a:p>
        </p:txBody>
      </p:sp>
      <p:sp>
        <p:nvSpPr>
          <p:cNvPr id="4" name="Titolo 1"/>
          <p:cNvSpPr txBox="1">
            <a:spLocks/>
          </p:cNvSpPr>
          <p:nvPr/>
        </p:nvSpPr>
        <p:spPr>
          <a:xfrm>
            <a:off x="5702175" y="1993388"/>
            <a:ext cx="3116540" cy="952500"/>
          </a:xfrm>
          <a:prstGeom prst="rect">
            <a:avLst/>
          </a:prstGeom>
        </p:spPr>
        <p:txBody>
          <a:bodyPr vert="horz" lIns="76200" tIns="38100" rIns="76200" bIns="3810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ga-IE"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2. L’ambiente di formazione</a:t>
            </a:r>
          </a:p>
        </p:txBody>
      </p:sp>
      <p:sp>
        <p:nvSpPr>
          <p:cNvPr id="5" name="Titolo 1"/>
          <p:cNvSpPr txBox="1">
            <a:spLocks/>
          </p:cNvSpPr>
          <p:nvPr/>
        </p:nvSpPr>
        <p:spPr>
          <a:xfrm>
            <a:off x="1300687" y="3574442"/>
            <a:ext cx="3512307" cy="952500"/>
          </a:xfrm>
          <a:prstGeom prst="rect">
            <a:avLst/>
          </a:prstGeom>
        </p:spPr>
        <p:txBody>
          <a:bodyPr vert="horz" lIns="76200" tIns="38100" rIns="76200" bIns="3810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ga-IE" sz="2800" b="1"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4. Gestione dell’apprendimento</a:t>
            </a:r>
          </a:p>
        </p:txBody>
      </p:sp>
      <p:sp>
        <p:nvSpPr>
          <p:cNvPr id="6" name="Titolo 1"/>
          <p:cNvSpPr txBox="1">
            <a:spLocks/>
          </p:cNvSpPr>
          <p:nvPr/>
        </p:nvSpPr>
        <p:spPr>
          <a:xfrm>
            <a:off x="300483" y="1978117"/>
            <a:ext cx="3116540" cy="952500"/>
          </a:xfrm>
          <a:prstGeom prst="rect">
            <a:avLst/>
          </a:prstGeom>
        </p:spPr>
        <p:txBody>
          <a:bodyPr vert="horz" lIns="76200" tIns="38100" rIns="76200" bIns="3810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ga-IE" sz="28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5. </a:t>
            </a:r>
            <a:r>
              <a:rPr lang="ga-IE" sz="28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Relazione </a:t>
            </a:r>
            <a:r>
              <a:rPr lang="ga-IE" sz="28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con i giocatori</a:t>
            </a:r>
          </a:p>
        </p:txBody>
      </p:sp>
      <p:sp>
        <p:nvSpPr>
          <p:cNvPr id="7" name="Titolo 1"/>
          <p:cNvSpPr txBox="1">
            <a:spLocks/>
          </p:cNvSpPr>
          <p:nvPr/>
        </p:nvSpPr>
        <p:spPr>
          <a:xfrm>
            <a:off x="5082523" y="438226"/>
            <a:ext cx="3116540" cy="952500"/>
          </a:xfrm>
          <a:prstGeom prst="rect">
            <a:avLst/>
          </a:prstGeom>
        </p:spPr>
        <p:txBody>
          <a:bodyPr vert="horz" lIns="76200" tIns="38100" rIns="76200" bIns="3810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ga-IE" sz="2800" b="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1. Obiettivi della seduta</a:t>
            </a:r>
          </a:p>
        </p:txBody>
      </p:sp>
      <p:sp>
        <p:nvSpPr>
          <p:cNvPr id="8" name="Titolo 1"/>
          <p:cNvSpPr txBox="1">
            <a:spLocks/>
          </p:cNvSpPr>
          <p:nvPr/>
        </p:nvSpPr>
        <p:spPr>
          <a:xfrm>
            <a:off x="5082523" y="3574442"/>
            <a:ext cx="3116540" cy="952500"/>
          </a:xfrm>
          <a:prstGeom prst="rect">
            <a:avLst/>
          </a:prstGeom>
        </p:spPr>
        <p:txBody>
          <a:bodyPr vert="horz" lIns="76200" tIns="38100" rIns="76200" bIns="3810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ga-IE" sz="30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3. </a:t>
            </a:r>
            <a:r>
              <a:rPr lang="ga-IE" sz="28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Gestione</a:t>
            </a:r>
            <a:r>
              <a:rPr lang="ga-IE" sz="30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 delle attività</a:t>
            </a:r>
          </a:p>
        </p:txBody>
      </p:sp>
      <p:sp>
        <p:nvSpPr>
          <p:cNvPr id="9" name="Titolo 1"/>
          <p:cNvSpPr txBox="1">
            <a:spLocks/>
          </p:cNvSpPr>
          <p:nvPr/>
        </p:nvSpPr>
        <p:spPr>
          <a:xfrm>
            <a:off x="1300689" y="438226"/>
            <a:ext cx="3116540" cy="952500"/>
          </a:xfrm>
          <a:prstGeom prst="rect">
            <a:avLst/>
          </a:prstGeom>
        </p:spPr>
        <p:txBody>
          <a:bodyPr vert="horz" lIns="76200" tIns="38100" rIns="76200" bIns="3810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ga-IE" sz="28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6. Tornare al gioco</a:t>
            </a:r>
          </a:p>
        </p:txBody>
      </p:sp>
      <p:cxnSp>
        <p:nvCxnSpPr>
          <p:cNvPr id="13" name="Connettore 1 12"/>
          <p:cNvCxnSpPr/>
          <p:nvPr/>
        </p:nvCxnSpPr>
        <p:spPr>
          <a:xfrm flipV="1">
            <a:off x="4995198" y="1242387"/>
            <a:ext cx="618429" cy="7510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4995198" y="2945889"/>
            <a:ext cx="618429" cy="5051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V="1">
            <a:off x="3589040" y="2945890"/>
            <a:ext cx="588971" cy="5051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3329355" y="2508175"/>
            <a:ext cx="3429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3589040" y="1242387"/>
            <a:ext cx="588971" cy="7510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5435289" y="2508175"/>
            <a:ext cx="3429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9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3000" y="228865"/>
            <a:ext cx="4781282" cy="937162"/>
          </a:xfrm>
        </p:spPr>
        <p:txBody>
          <a:bodyPr>
            <a:noAutofit/>
          </a:bodyPr>
          <a:lstStyle/>
          <a:p>
            <a:pPr algn="l"/>
            <a:r>
              <a:rPr lang="ga-IE" sz="36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Obiettivi della seduta</a:t>
            </a:r>
          </a:p>
        </p:txBody>
      </p:sp>
      <p:sp>
        <p:nvSpPr>
          <p:cNvPr id="3" name="Segnaposto contenuto 2"/>
          <p:cNvSpPr>
            <a:spLocks noGrp="1"/>
          </p:cNvSpPr>
          <p:nvPr>
            <p:ph idx="1"/>
          </p:nvPr>
        </p:nvSpPr>
        <p:spPr>
          <a:xfrm>
            <a:off x="458595" y="1340884"/>
            <a:ext cx="6858000" cy="4011280"/>
          </a:xfrm>
        </p:spPr>
        <p:txBody>
          <a:bodyPr>
            <a:noAutofit/>
          </a:bodyPr>
          <a:lstStyle/>
          <a:p>
            <a:pPr marL="0" indent="0" algn="r">
              <a:buNone/>
            </a:pPr>
            <a:r>
              <a:rPr lang="it-IT" sz="2800" dirty="0" smtClean="0"/>
              <a:t>Quali sono gli obiettivi che desideri raggiungere </a:t>
            </a:r>
          </a:p>
          <a:p>
            <a:pPr algn="r"/>
            <a:r>
              <a:rPr lang="it-IT" sz="2800" dirty="0" smtClean="0"/>
              <a:t>Connessi al gioco</a:t>
            </a:r>
          </a:p>
          <a:p>
            <a:pPr algn="r"/>
            <a:r>
              <a:rPr lang="it-IT" sz="2800" dirty="0" smtClean="0"/>
              <a:t>Aree collegate</a:t>
            </a:r>
          </a:p>
          <a:p>
            <a:pPr algn="r">
              <a:buFont typeface="Wingdings" charset="2"/>
              <a:buChar char="ü"/>
            </a:pPr>
            <a:r>
              <a:rPr lang="it-IT" sz="1800" dirty="0"/>
              <a:t>Individuale - gruppo - collettivo</a:t>
            </a:r>
          </a:p>
          <a:p>
            <a:pPr algn="r"/>
            <a:r>
              <a:rPr lang="it-IT" sz="2800" dirty="0" smtClean="0"/>
              <a:t>Di scoperta e di sviluppo</a:t>
            </a:r>
          </a:p>
          <a:p>
            <a:pPr algn="r"/>
            <a:r>
              <a:rPr lang="it-IT" sz="2800" dirty="0" smtClean="0"/>
              <a:t>Appropriati </a:t>
            </a:r>
            <a:r>
              <a:rPr lang="it-IT" sz="2800" dirty="0"/>
              <a:t>e </a:t>
            </a:r>
            <a:r>
              <a:rPr lang="it-IT" sz="2800" dirty="0" smtClean="0"/>
              <a:t>realistici</a:t>
            </a:r>
          </a:p>
          <a:p>
            <a:pPr algn="r"/>
            <a:r>
              <a:rPr lang="it-IT" sz="2800" dirty="0" smtClean="0"/>
              <a:t>Tempi </a:t>
            </a:r>
            <a:r>
              <a:rPr lang="mr-IN" sz="2800" dirty="0" smtClean="0"/>
              <a:t>–</a:t>
            </a:r>
            <a:r>
              <a:rPr lang="it-IT" sz="2800" dirty="0" smtClean="0"/>
              <a:t> risorse</a:t>
            </a:r>
          </a:p>
          <a:p>
            <a:pPr marL="0" indent="0" algn="r">
              <a:buNone/>
            </a:pPr>
            <a:endParaRPr lang="it-IT" sz="2800" dirty="0" smtClean="0"/>
          </a:p>
          <a:p>
            <a:pPr algn="r"/>
            <a:endParaRPr lang="it-IT" sz="2800" dirty="0" smtClean="0"/>
          </a:p>
          <a:p>
            <a:pPr marL="0" indent="0" algn="r">
              <a:buNone/>
            </a:pPr>
            <a:endParaRPr lang="it-IT" sz="2800" dirty="0"/>
          </a:p>
        </p:txBody>
      </p:sp>
    </p:spTree>
    <p:extLst>
      <p:ext uri="{BB962C8B-B14F-4D97-AF65-F5344CB8AC3E}">
        <p14:creationId xmlns:p14="http://schemas.microsoft.com/office/powerpoint/2010/main" val="1120673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88181" y="465393"/>
            <a:ext cx="1111250" cy="2725208"/>
            <a:chOff x="751417" y="558471"/>
            <a:chExt cx="1333500" cy="3270250"/>
          </a:xfrm>
        </p:grpSpPr>
        <p:sp>
          <p:nvSpPr>
            <p:cNvPr id="4" name="Rounded Rectangle 3">
              <a:hlinkClick r:id="rId2" action="ppaction://hlinksldjump"/>
            </p:cNvPr>
            <p:cNvSpPr/>
            <p:nvPr/>
          </p:nvSpPr>
          <p:spPr>
            <a:xfrm>
              <a:off x="751417" y="558471"/>
              <a:ext cx="1333500" cy="32702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8" name="Oval 7"/>
            <p:cNvSpPr/>
            <p:nvPr/>
          </p:nvSpPr>
          <p:spPr>
            <a:xfrm>
              <a:off x="751417" y="2759804"/>
              <a:ext cx="1333500" cy="1068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10" name="Oval 9"/>
            <p:cNvSpPr/>
            <p:nvPr/>
          </p:nvSpPr>
          <p:spPr>
            <a:xfrm>
              <a:off x="751417" y="1659138"/>
              <a:ext cx="1333500" cy="1068917"/>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11" name="Oval 10"/>
            <p:cNvSpPr/>
            <p:nvPr/>
          </p:nvSpPr>
          <p:spPr>
            <a:xfrm>
              <a:off x="751417" y="558471"/>
              <a:ext cx="1333500" cy="1068917"/>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16" name="Rectangle 15"/>
            <p:cNvSpPr/>
            <p:nvPr/>
          </p:nvSpPr>
          <p:spPr>
            <a:xfrm>
              <a:off x="1047860" y="764866"/>
              <a:ext cx="677110" cy="584854"/>
            </a:xfrm>
            <a:prstGeom prst="rect">
              <a:avLst/>
            </a:prstGeom>
            <a:noFill/>
          </p:spPr>
          <p:txBody>
            <a:bodyPr wrap="none" lIns="76200" tIns="38100" rIns="76200" bIns="38100">
              <a:spAutoFit/>
            </a:bodyPr>
            <a:lstStyle/>
            <a:p>
              <a:pPr algn="ctr"/>
              <a:r>
                <a:rPr lang="ga-IE" sz="2667"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6-8</a:t>
              </a:r>
            </a:p>
          </p:txBody>
        </p:sp>
        <p:sp>
          <p:nvSpPr>
            <p:cNvPr id="17" name="Rectangle 16"/>
            <p:cNvSpPr/>
            <p:nvPr/>
          </p:nvSpPr>
          <p:spPr>
            <a:xfrm>
              <a:off x="990967" y="1874750"/>
              <a:ext cx="848310" cy="584854"/>
            </a:xfrm>
            <a:prstGeom prst="rect">
              <a:avLst/>
            </a:prstGeom>
            <a:noFill/>
          </p:spPr>
          <p:txBody>
            <a:bodyPr wrap="none" lIns="76200" tIns="38100" rIns="76200" bIns="38100">
              <a:spAutoFit/>
            </a:bodyPr>
            <a:lstStyle/>
            <a:p>
              <a:pPr algn="ctr"/>
              <a:r>
                <a:rPr lang="ga-IE" sz="2667"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8-10</a:t>
              </a:r>
            </a:p>
          </p:txBody>
        </p:sp>
        <p:sp>
          <p:nvSpPr>
            <p:cNvPr id="18" name="Rectangle 17"/>
            <p:cNvSpPr/>
            <p:nvPr/>
          </p:nvSpPr>
          <p:spPr>
            <a:xfrm>
              <a:off x="880789" y="2978612"/>
              <a:ext cx="1019512" cy="584854"/>
            </a:xfrm>
            <a:prstGeom prst="rect">
              <a:avLst/>
            </a:prstGeom>
            <a:noFill/>
          </p:spPr>
          <p:txBody>
            <a:bodyPr wrap="none" lIns="76200" tIns="38100" rIns="76200" bIns="38100">
              <a:spAutoFit/>
            </a:bodyPr>
            <a:lstStyle/>
            <a:p>
              <a:pPr algn="ctr"/>
              <a:r>
                <a:rPr lang="ga-IE" sz="2667"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10-12</a:t>
              </a:r>
            </a:p>
          </p:txBody>
        </p:sp>
      </p:grpSp>
      <p:grpSp>
        <p:nvGrpSpPr>
          <p:cNvPr id="2" name="Group 1"/>
          <p:cNvGrpSpPr/>
          <p:nvPr/>
        </p:nvGrpSpPr>
        <p:grpSpPr>
          <a:xfrm>
            <a:off x="3136189" y="465393"/>
            <a:ext cx="1111250" cy="2725208"/>
            <a:chOff x="2849027" y="558471"/>
            <a:chExt cx="1333500" cy="3270250"/>
          </a:xfrm>
        </p:grpSpPr>
        <p:sp>
          <p:nvSpPr>
            <p:cNvPr id="7" name="Rounded Rectangle 6">
              <a:hlinkClick r:id="rId3" action="ppaction://hlinksldjump"/>
            </p:cNvPr>
            <p:cNvSpPr/>
            <p:nvPr/>
          </p:nvSpPr>
          <p:spPr>
            <a:xfrm>
              <a:off x="2849027" y="558471"/>
              <a:ext cx="1333500" cy="3270250"/>
            </a:xfrm>
            <a:prstGeom prst="roundRect">
              <a:avLst/>
            </a:prstGeom>
            <a:gradFill flip="none" rotWithShape="1">
              <a:gsLst>
                <a:gs pos="0">
                  <a:schemeClr val="tx1">
                    <a:lumMod val="50000"/>
                    <a:lumOff val="50000"/>
                  </a:schemeClr>
                </a:gs>
                <a:gs pos="100000">
                  <a:srgbClr val="FFFFFF"/>
                </a:gs>
              </a:gsLst>
              <a:path path="rect">
                <a:fillToRect l="100000" t="100000"/>
              </a:path>
              <a:tileRect r="-100000" b="-100000"/>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12" name="Oval 11"/>
            <p:cNvSpPr/>
            <p:nvPr/>
          </p:nvSpPr>
          <p:spPr>
            <a:xfrm>
              <a:off x="2849027" y="2198887"/>
              <a:ext cx="1333500" cy="1619251"/>
            </a:xfrm>
            <a:prstGeom prst="ellipse">
              <a:avLst/>
            </a:prstGeom>
            <a:gradFill flip="none" rotWithShape="1">
              <a:gsLst>
                <a:gs pos="0">
                  <a:schemeClr val="bg1">
                    <a:lumMod val="65000"/>
                  </a:schemeClr>
                </a:gs>
                <a:gs pos="100000">
                  <a:srgbClr val="FFFFFF"/>
                </a:gs>
              </a:gsLst>
              <a:path path="rect">
                <a:fillToRect l="100000" t="100000"/>
              </a:path>
              <a:tileRect r="-100000" b="-100000"/>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13" name="Oval 12"/>
            <p:cNvSpPr/>
            <p:nvPr/>
          </p:nvSpPr>
          <p:spPr>
            <a:xfrm>
              <a:off x="2849027" y="558471"/>
              <a:ext cx="1333500" cy="1619250"/>
            </a:xfrm>
            <a:prstGeom prst="ellipse">
              <a:avLst/>
            </a:prstGeom>
            <a:gradFill flip="none" rotWithShape="1">
              <a:gsLst>
                <a:gs pos="0">
                  <a:schemeClr val="bg1">
                    <a:lumMod val="50000"/>
                  </a:schemeClr>
                </a:gs>
                <a:gs pos="100000">
                  <a:srgbClr val="FFFFFF"/>
                </a:gs>
              </a:gsLst>
              <a:path path="circle">
                <a:fillToRect l="100000" t="100000"/>
              </a:path>
              <a:tileRect r="-100000" b="-100000"/>
            </a:gra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19" name="Rectangle 18"/>
            <p:cNvSpPr/>
            <p:nvPr/>
          </p:nvSpPr>
          <p:spPr>
            <a:xfrm>
              <a:off x="2997078" y="1042613"/>
              <a:ext cx="1019512" cy="584854"/>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13-15</a:t>
              </a:r>
            </a:p>
          </p:txBody>
        </p:sp>
        <p:sp>
          <p:nvSpPr>
            <p:cNvPr id="20" name="Rectangle 19"/>
            <p:cNvSpPr/>
            <p:nvPr/>
          </p:nvSpPr>
          <p:spPr>
            <a:xfrm>
              <a:off x="2997079" y="2706889"/>
              <a:ext cx="1019512" cy="584854"/>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16-18</a:t>
              </a:r>
            </a:p>
          </p:txBody>
        </p:sp>
      </p:grpSp>
      <p:sp>
        <p:nvSpPr>
          <p:cNvPr id="21" name="Rectangle 20"/>
          <p:cNvSpPr/>
          <p:nvPr/>
        </p:nvSpPr>
        <p:spPr>
          <a:xfrm>
            <a:off x="5012556" y="-21921"/>
            <a:ext cx="843180" cy="487378"/>
          </a:xfrm>
          <a:prstGeom prst="rect">
            <a:avLst/>
          </a:prstGeom>
          <a:noFill/>
        </p:spPr>
        <p:txBody>
          <a:bodyPr wrap="none" lIns="76200" tIns="38100" rIns="76200" bIns="38100">
            <a:spAutoFit/>
          </a:bodyPr>
          <a:lstStyle/>
          <a:p>
            <a:pPr algn="ctr"/>
            <a:r>
              <a:rPr lang="ga-IE" sz="2667" b="1" dirty="0">
                <a:ln w="12700">
                  <a:solidFill>
                    <a:schemeClr val="accent3">
                      <a:lumMod val="75000"/>
                    </a:schemeClr>
                  </a:solidFill>
                  <a:prstDash val="solid"/>
                </a:ln>
                <a:solidFill>
                  <a:schemeClr val="accent3"/>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Adulti</a:t>
            </a:r>
          </a:p>
        </p:txBody>
      </p:sp>
      <p:sp>
        <p:nvSpPr>
          <p:cNvPr id="22" name="Rectangle 21"/>
          <p:cNvSpPr/>
          <p:nvPr/>
        </p:nvSpPr>
        <p:spPr>
          <a:xfrm>
            <a:off x="6856931" y="-21921"/>
            <a:ext cx="671659" cy="487378"/>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rgbClr val="FF0000"/>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Elite</a:t>
            </a:r>
          </a:p>
        </p:txBody>
      </p:sp>
      <p:sp>
        <p:nvSpPr>
          <p:cNvPr id="23" name="Rectangle 22"/>
          <p:cNvSpPr/>
          <p:nvPr/>
        </p:nvSpPr>
        <p:spPr>
          <a:xfrm>
            <a:off x="2949922" y="-21921"/>
            <a:ext cx="1500411" cy="487378"/>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Adolescenti</a:t>
            </a:r>
          </a:p>
        </p:txBody>
      </p:sp>
      <p:sp>
        <p:nvSpPr>
          <p:cNvPr id="24" name="Rectangle 23"/>
          <p:cNvSpPr/>
          <p:nvPr/>
        </p:nvSpPr>
        <p:spPr>
          <a:xfrm>
            <a:off x="1387107" y="-21921"/>
            <a:ext cx="1085232" cy="487378"/>
          </a:xfrm>
          <a:prstGeom prst="rect">
            <a:avLst/>
          </a:prstGeom>
          <a:noFill/>
        </p:spPr>
        <p:txBody>
          <a:bodyPr wrap="none" lIns="76200" tIns="38100" rIns="76200" bIns="38100">
            <a:spAutoFit/>
          </a:bodyPr>
          <a:lstStyle/>
          <a:p>
            <a:pPr algn="ctr"/>
            <a:r>
              <a:rPr lang="ga-IE" sz="2667" b="1" dirty="0">
                <a:ln w="12700">
                  <a:solidFill>
                    <a:schemeClr val="tx2"/>
                  </a:solidFill>
                  <a:prstDash val="solid"/>
                </a:ln>
                <a:solidFill>
                  <a:schemeClr val="tx2">
                    <a:lumMod val="40000"/>
                    <a:lumOff val="60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Bambini</a:t>
            </a:r>
          </a:p>
        </p:txBody>
      </p:sp>
      <p:grpSp>
        <p:nvGrpSpPr>
          <p:cNvPr id="9" name="Group 8"/>
          <p:cNvGrpSpPr/>
          <p:nvPr/>
        </p:nvGrpSpPr>
        <p:grpSpPr>
          <a:xfrm>
            <a:off x="4878918" y="465393"/>
            <a:ext cx="1111250" cy="2734028"/>
            <a:chOff x="4940301" y="558471"/>
            <a:chExt cx="1333500" cy="3280833"/>
          </a:xfrm>
        </p:grpSpPr>
        <p:sp>
          <p:nvSpPr>
            <p:cNvPr id="6" name="Rounded Rectangle 5">
              <a:hlinkClick r:id="rId4" action="ppaction://hlinksldjump"/>
            </p:cNvPr>
            <p:cNvSpPr/>
            <p:nvPr/>
          </p:nvSpPr>
          <p:spPr>
            <a:xfrm>
              <a:off x="4940301" y="558471"/>
              <a:ext cx="1333500" cy="327025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14" name="Oval 13"/>
            <p:cNvSpPr/>
            <p:nvPr/>
          </p:nvSpPr>
          <p:spPr>
            <a:xfrm>
              <a:off x="4940301" y="2220053"/>
              <a:ext cx="1333500" cy="1619251"/>
            </a:xfrm>
            <a:prstGeom prst="ellipse">
              <a:avLst/>
            </a:prstGeom>
            <a:gradFill flip="none" rotWithShape="1">
              <a:gsLst>
                <a:gs pos="79000">
                  <a:schemeClr val="accent3">
                    <a:lumMod val="60000"/>
                    <a:lumOff val="40000"/>
                  </a:schemeClr>
                </a:gs>
                <a:gs pos="100000">
                  <a:srgbClr val="FFFFFF"/>
                </a:gs>
              </a:gsLst>
              <a:lin ang="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15" name="Oval 14"/>
            <p:cNvSpPr/>
            <p:nvPr/>
          </p:nvSpPr>
          <p:spPr>
            <a:xfrm>
              <a:off x="4940301" y="579637"/>
              <a:ext cx="1333500" cy="1619250"/>
            </a:xfrm>
            <a:prstGeom prst="ellipse">
              <a:avLst/>
            </a:prstGeom>
            <a:gradFill flip="none" rotWithShape="1">
              <a:gsLst>
                <a:gs pos="54000">
                  <a:schemeClr val="accent3"/>
                </a:gs>
                <a:gs pos="100000">
                  <a:srgbClr val="FFFFFF"/>
                </a:gs>
              </a:gsLst>
              <a:lin ang="0" scaled="1"/>
              <a:tileRect/>
            </a:gra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25" name="Rectangle 24"/>
            <p:cNvSpPr/>
            <p:nvPr/>
          </p:nvSpPr>
          <p:spPr>
            <a:xfrm rot="4112274">
              <a:off x="5012184" y="2819236"/>
              <a:ext cx="1188787" cy="400187"/>
            </a:xfrm>
            <a:prstGeom prst="rect">
              <a:avLst/>
            </a:prstGeom>
            <a:noFill/>
          </p:spPr>
          <p:txBody>
            <a:bodyPr wrap="none" lIns="76200" tIns="38100" rIns="76200" bIns="38100">
              <a:spAutoFit/>
            </a:bodyPr>
            <a:lstStyle/>
            <a:p>
              <a:pPr algn="ctr"/>
              <a:r>
                <a:rPr lang="ga-IE" sz="1667" b="1" dirty="0">
                  <a:ln w="12700">
                    <a:solidFill>
                      <a:srgbClr val="0F580A"/>
                    </a:solidFill>
                    <a:prstDash val="solid"/>
                  </a:ln>
                  <a:solidFill>
                    <a:schemeClr val="accent3"/>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prestazione</a:t>
              </a:r>
            </a:p>
          </p:txBody>
        </p:sp>
        <p:sp>
          <p:nvSpPr>
            <p:cNvPr id="26" name="Rectangle 25"/>
            <p:cNvSpPr/>
            <p:nvPr/>
          </p:nvSpPr>
          <p:spPr>
            <a:xfrm rot="4112274">
              <a:off x="4881382" y="1220386"/>
              <a:ext cx="1450397" cy="400187"/>
            </a:xfrm>
            <a:prstGeom prst="rect">
              <a:avLst/>
            </a:prstGeom>
            <a:noFill/>
          </p:spPr>
          <p:txBody>
            <a:bodyPr wrap="none" lIns="76200" tIns="38100" rIns="76200" bIns="38100">
              <a:spAutoFit/>
            </a:bodyPr>
            <a:lstStyle/>
            <a:p>
              <a:pPr algn="ctr"/>
              <a:r>
                <a:rPr lang="ga-IE" sz="1667" b="1" dirty="0">
                  <a:ln w="12700">
                    <a:solidFill>
                      <a:srgbClr val="008000"/>
                    </a:solidFill>
                    <a:prstDash val="solid"/>
                  </a:ln>
                  <a:solidFill>
                    <a:schemeClr val="accent3"/>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partecipazione</a:t>
              </a:r>
            </a:p>
          </p:txBody>
        </p:sp>
      </p:grpSp>
      <p:grpSp>
        <p:nvGrpSpPr>
          <p:cNvPr id="28" name="Group 27"/>
          <p:cNvGrpSpPr/>
          <p:nvPr/>
        </p:nvGrpSpPr>
        <p:grpSpPr>
          <a:xfrm>
            <a:off x="6639294" y="465393"/>
            <a:ext cx="1111250" cy="2725208"/>
            <a:chOff x="7052753" y="558471"/>
            <a:chExt cx="1333500" cy="3270250"/>
          </a:xfrm>
        </p:grpSpPr>
        <p:sp>
          <p:nvSpPr>
            <p:cNvPr id="5" name="Rounded Rectangle 4">
              <a:hlinkClick r:id="rId5" action="ppaction://hlinksldjump"/>
            </p:cNvPr>
            <p:cNvSpPr/>
            <p:nvPr/>
          </p:nvSpPr>
          <p:spPr>
            <a:xfrm>
              <a:off x="7052753" y="558471"/>
              <a:ext cx="1333500" cy="3270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27" name="Rectangle 26"/>
            <p:cNvSpPr/>
            <p:nvPr/>
          </p:nvSpPr>
          <p:spPr>
            <a:xfrm rot="3962941">
              <a:off x="6741756" y="1888819"/>
              <a:ext cx="2081339" cy="584854"/>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rgbClr val="FF0000"/>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Professionale</a:t>
              </a:r>
            </a:p>
          </p:txBody>
        </p:sp>
      </p:grpSp>
      <p:sp>
        <p:nvSpPr>
          <p:cNvPr id="29" name="Pie 28"/>
          <p:cNvSpPr/>
          <p:nvPr/>
        </p:nvSpPr>
        <p:spPr>
          <a:xfrm rot="371548">
            <a:off x="3532694" y="3200333"/>
            <a:ext cx="2018266" cy="2010833"/>
          </a:xfrm>
          <a:prstGeom prst="pie">
            <a:avLst>
              <a:gd name="adj1" fmla="val 0"/>
              <a:gd name="adj2" fmla="val 21566947"/>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chemeClr val="tx1"/>
              </a:solidFill>
            </a:endParaRPr>
          </a:p>
        </p:txBody>
      </p:sp>
      <p:sp>
        <p:nvSpPr>
          <p:cNvPr id="30" name="Pie 29"/>
          <p:cNvSpPr/>
          <p:nvPr/>
        </p:nvSpPr>
        <p:spPr>
          <a:xfrm>
            <a:off x="3532694" y="3200333"/>
            <a:ext cx="2018266" cy="2010833"/>
          </a:xfrm>
          <a:prstGeom prst="pie">
            <a:avLst>
              <a:gd name="adj1" fmla="val 362366"/>
              <a:gd name="adj2" fmla="val 770991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chemeClr val="tx1"/>
              </a:solidFill>
            </a:endParaRPr>
          </a:p>
        </p:txBody>
      </p:sp>
      <p:sp>
        <p:nvSpPr>
          <p:cNvPr id="31" name="Pie 30"/>
          <p:cNvSpPr/>
          <p:nvPr/>
        </p:nvSpPr>
        <p:spPr>
          <a:xfrm>
            <a:off x="3532694" y="3200333"/>
            <a:ext cx="2018266" cy="2010833"/>
          </a:xfrm>
          <a:prstGeom prst="pie">
            <a:avLst>
              <a:gd name="adj1" fmla="val 7750729"/>
              <a:gd name="adj2" fmla="val 1481157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chemeClr val="tx1"/>
              </a:solidFill>
            </a:endParaRPr>
          </a:p>
        </p:txBody>
      </p:sp>
      <p:sp>
        <p:nvSpPr>
          <p:cNvPr id="38" name="Rectangle 37"/>
          <p:cNvSpPr/>
          <p:nvPr/>
        </p:nvSpPr>
        <p:spPr>
          <a:xfrm rot="16760219">
            <a:off x="3543835" y="3891617"/>
            <a:ext cx="702115" cy="435953"/>
          </a:xfrm>
          <a:prstGeom prst="rect">
            <a:avLst/>
          </a:prstGeom>
          <a:noFill/>
        </p:spPr>
        <p:txBody>
          <a:bodyPr wrap="none" lIns="76200" tIns="38100" rIns="76200" bIns="38100">
            <a:spAutoFit/>
          </a:bodyPr>
          <a:lstStyle/>
          <a:p>
            <a:pPr algn="ctr"/>
            <a:r>
              <a:rPr lang="ga-IE" sz="2333"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Gioco</a:t>
            </a:r>
          </a:p>
        </p:txBody>
      </p:sp>
      <p:sp>
        <p:nvSpPr>
          <p:cNvPr id="39" name="Rectangle 38"/>
          <p:cNvSpPr/>
          <p:nvPr/>
        </p:nvSpPr>
        <p:spPr>
          <a:xfrm rot="2161626">
            <a:off x="4357983" y="3498269"/>
            <a:ext cx="1112484" cy="435953"/>
          </a:xfrm>
          <a:prstGeom prst="rect">
            <a:avLst/>
          </a:prstGeom>
          <a:noFill/>
        </p:spPr>
        <p:txBody>
          <a:bodyPr wrap="none" lIns="76200" tIns="38100" rIns="76200" bIns="38100">
            <a:spAutoFit/>
          </a:bodyPr>
          <a:lstStyle/>
          <a:p>
            <a:pPr algn="ctr"/>
            <a:r>
              <a:rPr lang="ga-IE" sz="2333"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Giocatore</a:t>
            </a:r>
          </a:p>
        </p:txBody>
      </p:sp>
      <p:sp>
        <p:nvSpPr>
          <p:cNvPr id="40" name="Rectangle 39"/>
          <p:cNvSpPr/>
          <p:nvPr/>
        </p:nvSpPr>
        <p:spPr>
          <a:xfrm rot="20099164">
            <a:off x="4126282" y="4515440"/>
            <a:ext cx="1208664" cy="435953"/>
          </a:xfrm>
          <a:prstGeom prst="rect">
            <a:avLst/>
          </a:prstGeom>
          <a:noFill/>
        </p:spPr>
        <p:txBody>
          <a:bodyPr wrap="none" lIns="76200" tIns="38100" rIns="76200" bIns="38100">
            <a:spAutoFit/>
          </a:bodyPr>
          <a:lstStyle/>
          <a:p>
            <a:pPr algn="ctr"/>
            <a:r>
              <a:rPr lang="ga-IE" sz="2333"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Allenatore</a:t>
            </a:r>
          </a:p>
        </p:txBody>
      </p:sp>
      <p:sp>
        <p:nvSpPr>
          <p:cNvPr id="41" name="Line Callout 1 40"/>
          <p:cNvSpPr/>
          <p:nvPr/>
        </p:nvSpPr>
        <p:spPr>
          <a:xfrm>
            <a:off x="6142466" y="3323801"/>
            <a:ext cx="2019048" cy="1381920"/>
          </a:xfrm>
          <a:prstGeom prst="borderCallout1">
            <a:avLst>
              <a:gd name="adj1" fmla="val 50000"/>
              <a:gd name="adj2" fmla="val 11"/>
              <a:gd name="adj3" fmla="val 22447"/>
              <a:gd name="adj4" fmla="val -38573"/>
            </a:avLst>
          </a:prstGeom>
          <a:no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67" dirty="0" smtClean="0">
                <a:solidFill>
                  <a:srgbClr val="008000"/>
                </a:solidFill>
                <a:latin typeface="DIN Next LT Pro Condensed" charset="0"/>
                <a:ea typeface="DIN Next LT Pro Condensed" charset="0"/>
                <a:cs typeface="DIN Next LT Pro Condensed" charset="0"/>
              </a:rPr>
              <a:t>Le capacità dei giocatori aumenta con la maturità. Si richiede e ci si aspetta una maggiore attenzione al dettaglio e competenza per sviluppare abilità tecniche, strategiche, fisiche, mentali e di stile di vita.</a:t>
            </a:r>
            <a:endParaRPr lang="it-IT" sz="1167" dirty="0">
              <a:solidFill>
                <a:srgbClr val="008000"/>
              </a:solidFill>
              <a:latin typeface="DIN Next LT Pro Condensed" charset="0"/>
              <a:ea typeface="DIN Next LT Pro Condensed" charset="0"/>
              <a:cs typeface="DIN Next LT Pro Condensed" charset="0"/>
            </a:endParaRPr>
          </a:p>
        </p:txBody>
      </p:sp>
      <p:sp>
        <p:nvSpPr>
          <p:cNvPr id="42" name="Line Callout 1 41"/>
          <p:cNvSpPr/>
          <p:nvPr/>
        </p:nvSpPr>
        <p:spPr>
          <a:xfrm flipH="1">
            <a:off x="1190680" y="3272563"/>
            <a:ext cx="2019048" cy="1381920"/>
          </a:xfrm>
          <a:prstGeom prst="borderCallout1">
            <a:avLst>
              <a:gd name="adj1" fmla="val 50000"/>
              <a:gd name="adj2" fmla="val 11"/>
              <a:gd name="adj3" fmla="val 51399"/>
              <a:gd name="adj4" fmla="val -17168"/>
            </a:avLst>
          </a:prstGeom>
          <a:no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67" dirty="0" smtClean="0">
                <a:solidFill>
                  <a:schemeClr val="tx1">
                    <a:lumMod val="65000"/>
                    <a:lumOff val="35000"/>
                  </a:schemeClr>
                </a:solidFill>
                <a:latin typeface="DIN Next LT Pro Condensed" charset="0"/>
                <a:ea typeface="DIN Next LT Pro Condensed" charset="0"/>
                <a:cs typeface="DIN Next LT Pro Condensed" charset="0"/>
              </a:rPr>
              <a:t>Il Gioco diventa più veloce e specializzato spostando il focus dal generale allo specifico; dal divertimento – partecipazione – prestazione – risultati. L’arbitrare diventa più preciso</a:t>
            </a:r>
            <a:endParaRPr lang="it-IT" sz="1167" dirty="0">
              <a:solidFill>
                <a:schemeClr val="tx1">
                  <a:lumMod val="65000"/>
                  <a:lumOff val="35000"/>
                </a:schemeClr>
              </a:solidFill>
              <a:latin typeface="DIN Next LT Pro Condensed" charset="0"/>
              <a:ea typeface="DIN Next LT Pro Condensed" charset="0"/>
              <a:cs typeface="DIN Next LT Pro Condensed" charset="0"/>
            </a:endParaRPr>
          </a:p>
        </p:txBody>
      </p:sp>
      <p:sp>
        <p:nvSpPr>
          <p:cNvPr id="43" name="Line Callout 1 42"/>
          <p:cNvSpPr/>
          <p:nvPr/>
        </p:nvSpPr>
        <p:spPr>
          <a:xfrm flipH="1">
            <a:off x="1001144" y="5240759"/>
            <a:ext cx="7399513" cy="449864"/>
          </a:xfrm>
          <a:prstGeom prst="borderCallout1">
            <a:avLst>
              <a:gd name="adj1" fmla="val -6497"/>
              <a:gd name="adj2" fmla="val 32044"/>
              <a:gd name="adj3" fmla="val -97152"/>
              <a:gd name="adj4" fmla="val 40929"/>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67" dirty="0" smtClean="0">
                <a:solidFill>
                  <a:schemeClr val="tx2">
                    <a:lumMod val="50000"/>
                  </a:schemeClr>
                </a:solidFill>
                <a:latin typeface="DIN Next LT Pro Condensed" charset="0"/>
                <a:ea typeface="DIN Next LT Pro Condensed" charset="0"/>
                <a:cs typeface="DIN Next LT Pro Condensed" charset="0"/>
              </a:rPr>
              <a:t>L’allenatore adotta un efficace processo di allenamento appropriato alle capacità e necessità del giocatore – fisiche, tecniche, emotive, cognitive, relazionali; rispettando la realtà ed i principi adeguati alle capacità del giocatore</a:t>
            </a:r>
            <a:endParaRPr lang="it-IT" sz="1167" dirty="0">
              <a:solidFill>
                <a:schemeClr val="tx2">
                  <a:lumMod val="50000"/>
                </a:schemeClr>
              </a:solidFill>
              <a:latin typeface="DIN Next LT Pro Condensed" charset="0"/>
              <a:ea typeface="DIN Next LT Pro Condensed" charset="0"/>
              <a:cs typeface="DIN Next LT Pro Condensed" charset="0"/>
            </a:endParaRPr>
          </a:p>
        </p:txBody>
      </p:sp>
      <p:sp>
        <p:nvSpPr>
          <p:cNvPr id="32" name="Rectangle 31"/>
          <p:cNvSpPr/>
          <p:nvPr/>
        </p:nvSpPr>
        <p:spPr>
          <a:xfrm>
            <a:off x="2901831" y="409985"/>
            <a:ext cx="1603413" cy="2809945"/>
          </a:xfrm>
          <a:prstGeom prst="rect">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698746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6418" y="100077"/>
            <a:ext cx="6146809" cy="952500"/>
          </a:xfrm>
        </p:spPr>
        <p:txBody>
          <a:bodyPr>
            <a:noAutofit/>
          </a:bodyPr>
          <a:lstStyle/>
          <a:p>
            <a:pPr algn="l"/>
            <a:r>
              <a:rPr lang="ga-IE" sz="36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L’ambiente di formazione</a:t>
            </a:r>
          </a:p>
        </p:txBody>
      </p:sp>
      <p:sp>
        <p:nvSpPr>
          <p:cNvPr id="3" name="Segnaposto contenuto 2"/>
          <p:cNvSpPr>
            <a:spLocks noGrp="1"/>
          </p:cNvSpPr>
          <p:nvPr>
            <p:ph idx="1"/>
          </p:nvPr>
        </p:nvSpPr>
        <p:spPr>
          <a:xfrm>
            <a:off x="1279703" y="1238513"/>
            <a:ext cx="6123904" cy="4073215"/>
          </a:xfrm>
        </p:spPr>
        <p:txBody>
          <a:bodyPr>
            <a:noAutofit/>
          </a:bodyPr>
          <a:lstStyle/>
          <a:p>
            <a:pPr marL="0" indent="0" algn="r">
              <a:buNone/>
            </a:pPr>
            <a:r>
              <a:rPr lang="it-IT" sz="2800" dirty="0" smtClean="0"/>
              <a:t>Strutturare l’ambiente di allenamento</a:t>
            </a:r>
          </a:p>
          <a:p>
            <a:pPr algn="r"/>
            <a:r>
              <a:rPr lang="it-IT" sz="2800" dirty="0" smtClean="0"/>
              <a:t>Attività</a:t>
            </a:r>
          </a:p>
          <a:p>
            <a:pPr algn="r">
              <a:buFont typeface="Wingdings" charset="2"/>
              <a:buChar char="ü"/>
            </a:pPr>
            <a:r>
              <a:rPr lang="it-IT" sz="2800" dirty="0"/>
              <a:t>Riflettono la realtà del gioco</a:t>
            </a:r>
          </a:p>
          <a:p>
            <a:pPr algn="r"/>
            <a:r>
              <a:rPr lang="it-IT" sz="2800" dirty="0" smtClean="0"/>
              <a:t>Giocatori</a:t>
            </a:r>
          </a:p>
          <a:p>
            <a:pPr algn="r">
              <a:buFont typeface="Wingdings" charset="2"/>
              <a:buChar char="ü"/>
            </a:pPr>
            <a:r>
              <a:rPr lang="it-IT" sz="2800" dirty="0"/>
              <a:t>Rispettano i principi del gioco</a:t>
            </a:r>
          </a:p>
          <a:p>
            <a:pPr algn="r"/>
            <a:r>
              <a:rPr lang="it-IT" sz="2800" dirty="0" smtClean="0"/>
              <a:t>Competenze</a:t>
            </a:r>
          </a:p>
          <a:p>
            <a:pPr algn="r">
              <a:buFont typeface="Wingdings" charset="2"/>
              <a:buChar char="ü"/>
            </a:pPr>
            <a:r>
              <a:rPr lang="it-IT" sz="2800" dirty="0"/>
              <a:t>Presa di decisione tattica e strategica</a:t>
            </a:r>
          </a:p>
          <a:p>
            <a:pPr algn="r"/>
            <a:endParaRPr lang="it-IT" sz="2800" dirty="0"/>
          </a:p>
        </p:txBody>
      </p:sp>
    </p:spTree>
    <p:extLst>
      <p:ext uri="{BB962C8B-B14F-4D97-AF65-F5344CB8AC3E}">
        <p14:creationId xmlns:p14="http://schemas.microsoft.com/office/powerpoint/2010/main" val="1724787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3097" y="89022"/>
            <a:ext cx="5165873" cy="952500"/>
          </a:xfrm>
        </p:spPr>
        <p:txBody>
          <a:bodyPr>
            <a:noAutofit/>
          </a:bodyPr>
          <a:lstStyle/>
          <a:p>
            <a:r>
              <a:rPr lang="ga-IE" sz="36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Gestione delle attività</a:t>
            </a:r>
            <a:endParaRPr lang="it-IT" sz="3600" dirty="0">
              <a:solidFill>
                <a:schemeClr val="accent1">
                  <a:lumMod val="75000"/>
                </a:schemeClr>
              </a:solidFill>
              <a:latin typeface="DIN Next LT Pro Bold Condensed" charset="0"/>
              <a:ea typeface="DIN Next LT Pro Bold Condensed" charset="0"/>
              <a:cs typeface="DIN Next LT Pro Bold Condensed" charset="0"/>
            </a:endParaRPr>
          </a:p>
        </p:txBody>
      </p:sp>
      <p:sp>
        <p:nvSpPr>
          <p:cNvPr id="3" name="Segnaposto contenuto 2"/>
          <p:cNvSpPr>
            <a:spLocks noGrp="1"/>
          </p:cNvSpPr>
          <p:nvPr>
            <p:ph idx="1"/>
          </p:nvPr>
        </p:nvSpPr>
        <p:spPr>
          <a:xfrm>
            <a:off x="2350370" y="960012"/>
            <a:ext cx="4818507" cy="4114264"/>
          </a:xfrm>
        </p:spPr>
        <p:txBody>
          <a:bodyPr>
            <a:noAutofit/>
          </a:bodyPr>
          <a:lstStyle/>
          <a:p>
            <a:pPr algn="r"/>
            <a:r>
              <a:rPr lang="it-IT" sz="2800" dirty="0" smtClean="0"/>
              <a:t>Focus sui principi</a:t>
            </a:r>
          </a:p>
          <a:p>
            <a:pPr algn="r">
              <a:buFont typeface="Wingdings" charset="2"/>
              <a:buChar char="ü"/>
            </a:pPr>
            <a:r>
              <a:rPr lang="it-IT" sz="2800" dirty="0"/>
              <a:t>Esercitazioni fondamentali</a:t>
            </a:r>
          </a:p>
          <a:p>
            <a:pPr algn="r">
              <a:buFont typeface="Wingdings" charset="2"/>
              <a:buChar char="ü"/>
            </a:pPr>
            <a:r>
              <a:rPr lang="it-IT" sz="2800" dirty="0"/>
              <a:t>Compiti</a:t>
            </a:r>
          </a:p>
          <a:p>
            <a:pPr algn="r">
              <a:buFont typeface="Wingdings" charset="2"/>
              <a:buChar char="ü"/>
            </a:pPr>
            <a:r>
              <a:rPr lang="it-IT" sz="2800" dirty="0"/>
              <a:t>Fattori chiave</a:t>
            </a:r>
          </a:p>
          <a:p>
            <a:pPr algn="r"/>
            <a:r>
              <a:rPr lang="it-IT" sz="2800" dirty="0" smtClean="0"/>
              <a:t>Intensità</a:t>
            </a:r>
          </a:p>
          <a:p>
            <a:pPr algn="r"/>
            <a:r>
              <a:rPr lang="it-IT" sz="2800" dirty="0" smtClean="0"/>
              <a:t>Attività/recupero</a:t>
            </a:r>
          </a:p>
          <a:p>
            <a:pPr algn="r"/>
            <a:r>
              <a:rPr lang="it-IT" sz="2800" dirty="0" smtClean="0"/>
              <a:t>Collettivo </a:t>
            </a:r>
            <a:r>
              <a:rPr lang="mr-IN" sz="2800" dirty="0" smtClean="0"/>
              <a:t>–</a:t>
            </a:r>
            <a:r>
              <a:rPr lang="it-IT" sz="2800" dirty="0" smtClean="0"/>
              <a:t> continuità</a:t>
            </a:r>
          </a:p>
          <a:p>
            <a:pPr algn="r"/>
            <a:r>
              <a:rPr lang="it-IT" sz="2800" dirty="0" smtClean="0"/>
              <a:t>Ridotto </a:t>
            </a:r>
            <a:r>
              <a:rPr lang="mr-IN" sz="2800" dirty="0" smtClean="0"/>
              <a:t>–</a:t>
            </a:r>
            <a:r>
              <a:rPr lang="it-IT" sz="2800" dirty="0" smtClean="0"/>
              <a:t> molte ripetizioni</a:t>
            </a:r>
            <a:endParaRPr lang="it-IT" sz="2800" dirty="0"/>
          </a:p>
        </p:txBody>
      </p:sp>
    </p:spTree>
    <p:extLst>
      <p:ext uri="{BB962C8B-B14F-4D97-AF65-F5344CB8AC3E}">
        <p14:creationId xmlns:p14="http://schemas.microsoft.com/office/powerpoint/2010/main" val="1767581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67509" y="1130036"/>
            <a:ext cx="7711835" cy="4095161"/>
          </a:xfrm>
        </p:spPr>
        <p:txBody>
          <a:bodyPr>
            <a:noAutofit/>
          </a:bodyPr>
          <a:lstStyle/>
          <a:p>
            <a:pPr algn="r">
              <a:buFont typeface="Arial" charset="0"/>
              <a:buChar char="•"/>
            </a:pPr>
            <a:r>
              <a:rPr lang="it-IT" sz="2800" dirty="0" smtClean="0"/>
              <a:t>Facilitare l’apprendimento</a:t>
            </a:r>
          </a:p>
          <a:p>
            <a:pPr algn="r"/>
            <a:r>
              <a:rPr lang="it-IT" sz="2800" dirty="0" smtClean="0"/>
              <a:t>Occhio critico</a:t>
            </a:r>
          </a:p>
          <a:p>
            <a:pPr algn="r">
              <a:buFont typeface="Wingdings" charset="2"/>
              <a:buChar char="ü"/>
            </a:pPr>
            <a:r>
              <a:rPr lang="it-IT" sz="2800" dirty="0"/>
              <a:t>Conoscenza della prestazione</a:t>
            </a:r>
          </a:p>
          <a:p>
            <a:pPr algn="r"/>
            <a:r>
              <a:rPr lang="it-IT" sz="2800" dirty="0" smtClean="0"/>
              <a:t>Fare domande per stimolare comprensione, consapevolezza e la ricerca di soluzioni</a:t>
            </a:r>
          </a:p>
          <a:p>
            <a:pPr algn="r"/>
            <a:r>
              <a:rPr lang="it-IT" sz="2800" dirty="0" smtClean="0"/>
              <a:t>Rinforzi positivi</a:t>
            </a:r>
          </a:p>
          <a:p>
            <a:pPr algn="r"/>
            <a:r>
              <a:rPr lang="it-IT" sz="2800" dirty="0" smtClean="0"/>
              <a:t>Utilizzare gli errori per migliorare l’apprendimento dei giocatori</a:t>
            </a:r>
          </a:p>
          <a:p>
            <a:pPr algn="r"/>
            <a:endParaRPr lang="it-IT" sz="2800" dirty="0" smtClean="0"/>
          </a:p>
          <a:p>
            <a:pPr algn="r"/>
            <a:endParaRPr lang="it-IT" sz="2800" dirty="0"/>
          </a:p>
        </p:txBody>
      </p:sp>
      <p:sp>
        <p:nvSpPr>
          <p:cNvPr id="4" name="Rectangle 6"/>
          <p:cNvSpPr>
            <a:spLocks noGrp="1"/>
          </p:cNvSpPr>
          <p:nvPr>
            <p:ph type="title"/>
          </p:nvPr>
        </p:nvSpPr>
        <p:spPr>
          <a:xfrm>
            <a:off x="766142" y="330273"/>
            <a:ext cx="5808681" cy="569387"/>
          </a:xfrm>
          <a:prstGeom prst="rect">
            <a:avLst/>
          </a:prstGeom>
          <a:noFill/>
        </p:spPr>
        <p:txBody>
          <a:bodyPr vert="horz" wrap="none" lIns="76200" tIns="38100" rIns="76200" bIns="38100" rtlCol="0" anchor="ctr">
            <a:spAutoFit/>
          </a:bodyPr>
          <a:lstStyle/>
          <a:p>
            <a:pPr algn="ctr"/>
            <a:r>
              <a:rPr lang="ga-IE" sz="32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Gestione</a:t>
            </a:r>
            <a:r>
              <a:rPr lang="ga-IE" sz="3200"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 </a:t>
            </a:r>
            <a:r>
              <a:rPr lang="ga-IE" sz="32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dell’apprendimento</a:t>
            </a:r>
          </a:p>
        </p:txBody>
      </p:sp>
    </p:spTree>
    <p:extLst>
      <p:ext uri="{BB962C8B-B14F-4D97-AF65-F5344CB8AC3E}">
        <p14:creationId xmlns:p14="http://schemas.microsoft.com/office/powerpoint/2010/main" val="1599317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32526" y="863203"/>
            <a:ext cx="3782086" cy="2278924"/>
          </a:xfrm>
        </p:spPr>
        <p:txBody>
          <a:bodyPr>
            <a:normAutofit fontScale="92500"/>
          </a:bodyPr>
          <a:lstStyle/>
          <a:p>
            <a:pPr marL="0" indent="0" algn="r">
              <a:buNone/>
            </a:pPr>
            <a:r>
              <a:rPr lang="it-IT" sz="3000" b="1" dirty="0" smtClean="0"/>
              <a:t>Conosci i tuoi giocatori</a:t>
            </a:r>
          </a:p>
          <a:p>
            <a:pPr algn="r">
              <a:buFont typeface="Wingdings" charset="2"/>
              <a:buChar char="ü"/>
            </a:pPr>
            <a:r>
              <a:rPr lang="it-IT" sz="1900" dirty="0"/>
              <a:t>Personalità e comportamento</a:t>
            </a:r>
          </a:p>
          <a:p>
            <a:pPr algn="r">
              <a:buFont typeface="Wingdings" charset="2"/>
              <a:buChar char="ü"/>
            </a:pPr>
            <a:r>
              <a:rPr lang="it-IT" sz="1900" dirty="0"/>
              <a:t>Preferenze di apprendimento</a:t>
            </a:r>
          </a:p>
          <a:p>
            <a:pPr algn="r">
              <a:buFont typeface="Wingdings" charset="2"/>
              <a:buChar char="ü"/>
            </a:pPr>
            <a:r>
              <a:rPr lang="it-IT" sz="1900" dirty="0"/>
              <a:t>Motivazioni</a:t>
            </a:r>
          </a:p>
          <a:p>
            <a:pPr algn="r">
              <a:buFont typeface="Wingdings" charset="2"/>
              <a:buChar char="ü"/>
            </a:pPr>
            <a:r>
              <a:rPr lang="it-IT" sz="1900" dirty="0"/>
              <a:t>Background- studio/lavoro/famiglia/interessi</a:t>
            </a:r>
          </a:p>
          <a:p>
            <a:pPr algn="r"/>
            <a:endParaRPr lang="it-IT" sz="2333" dirty="0"/>
          </a:p>
          <a:p>
            <a:pPr algn="r"/>
            <a:endParaRPr lang="it-IT" dirty="0"/>
          </a:p>
        </p:txBody>
      </p:sp>
      <p:sp>
        <p:nvSpPr>
          <p:cNvPr id="4" name="Rectangle 7"/>
          <p:cNvSpPr>
            <a:spLocks noGrp="1"/>
          </p:cNvSpPr>
          <p:nvPr>
            <p:ph type="title"/>
          </p:nvPr>
        </p:nvSpPr>
        <p:spPr>
          <a:xfrm>
            <a:off x="1049525" y="201482"/>
            <a:ext cx="4987944" cy="569387"/>
          </a:xfrm>
          <a:prstGeom prst="rect">
            <a:avLst/>
          </a:prstGeom>
          <a:noFill/>
        </p:spPr>
        <p:txBody>
          <a:bodyPr vert="horz" wrap="none" lIns="76200" tIns="38100" rIns="76200" bIns="38100" rtlCol="0" anchor="ctr">
            <a:spAutoFit/>
          </a:bodyPr>
          <a:lstStyle/>
          <a:p>
            <a:pPr algn="ctr"/>
            <a:r>
              <a:rPr lang="ga-IE" sz="32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Relazione con i </a:t>
            </a:r>
            <a:r>
              <a:rPr lang="ga-IE" sz="320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giocatori</a:t>
            </a:r>
            <a:endParaRPr lang="ga-IE" sz="32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
        <p:nvSpPr>
          <p:cNvPr id="2" name="CasellaDiTesto 1"/>
          <p:cNvSpPr txBox="1"/>
          <p:nvPr/>
        </p:nvSpPr>
        <p:spPr>
          <a:xfrm>
            <a:off x="4224664" y="1468192"/>
            <a:ext cx="3438659" cy="2616101"/>
          </a:xfrm>
          <a:prstGeom prst="rect">
            <a:avLst/>
          </a:prstGeom>
          <a:noFill/>
        </p:spPr>
        <p:txBody>
          <a:bodyPr wrap="square" rtlCol="0">
            <a:spAutoFit/>
          </a:bodyPr>
          <a:lstStyle/>
          <a:p>
            <a:pPr algn="r">
              <a:spcBef>
                <a:spcPct val="20000"/>
              </a:spcBef>
            </a:pPr>
            <a:r>
              <a:rPr lang="it-IT" sz="2800" b="1" dirty="0">
                <a:solidFill>
                  <a:srgbClr val="004B86"/>
                </a:solidFill>
                <a:latin typeface="DIN Next LT Pro"/>
                <a:cs typeface="DIN Next LT Pro"/>
              </a:rPr>
              <a:t>Comunicazione efficace</a:t>
            </a:r>
          </a:p>
          <a:p>
            <a:pPr algn="r">
              <a:spcBef>
                <a:spcPct val="20000"/>
              </a:spcBef>
              <a:buFont typeface="Wingdings" charset="2"/>
              <a:buChar char="ü"/>
            </a:pPr>
            <a:r>
              <a:rPr lang="it-IT" dirty="0">
                <a:solidFill>
                  <a:srgbClr val="004B86"/>
                </a:solidFill>
                <a:latin typeface="DIN Next LT Pro"/>
                <a:cs typeface="DIN Next LT Pro"/>
              </a:rPr>
              <a:t>Coerenza</a:t>
            </a:r>
          </a:p>
          <a:p>
            <a:pPr algn="r">
              <a:spcBef>
                <a:spcPct val="20000"/>
              </a:spcBef>
              <a:buFont typeface="Wingdings" charset="2"/>
              <a:buChar char="ü"/>
            </a:pPr>
            <a:r>
              <a:rPr lang="it-IT" dirty="0">
                <a:solidFill>
                  <a:srgbClr val="004B86"/>
                </a:solidFill>
                <a:latin typeface="DIN Next LT Pro"/>
                <a:cs typeface="DIN Next LT Pro"/>
              </a:rPr>
              <a:t>Linguaggio non verbale</a:t>
            </a:r>
          </a:p>
          <a:p>
            <a:pPr algn="r">
              <a:spcBef>
                <a:spcPct val="20000"/>
              </a:spcBef>
              <a:buFont typeface="Wingdings" charset="2"/>
              <a:buChar char="ü"/>
            </a:pPr>
            <a:r>
              <a:rPr lang="it-IT" dirty="0">
                <a:solidFill>
                  <a:srgbClr val="004B86"/>
                </a:solidFill>
                <a:latin typeface="DIN Next LT Pro"/>
                <a:cs typeface="DIN Next LT Pro"/>
              </a:rPr>
              <a:t>Tono (</a:t>
            </a:r>
            <a:r>
              <a:rPr lang="it-IT" dirty="0" err="1">
                <a:solidFill>
                  <a:srgbClr val="004B86"/>
                </a:solidFill>
                <a:latin typeface="DIN Next LT Pro"/>
                <a:cs typeface="DIN Next LT Pro"/>
              </a:rPr>
              <a:t>paraverbale</a:t>
            </a:r>
            <a:r>
              <a:rPr lang="it-IT" dirty="0">
                <a:solidFill>
                  <a:srgbClr val="004B86"/>
                </a:solidFill>
                <a:latin typeface="DIN Next LT Pro"/>
                <a:cs typeface="DIN Next LT Pro"/>
              </a:rPr>
              <a:t>)</a:t>
            </a:r>
          </a:p>
          <a:p>
            <a:pPr algn="r">
              <a:spcBef>
                <a:spcPct val="20000"/>
              </a:spcBef>
              <a:buFont typeface="Wingdings" charset="2"/>
              <a:buChar char="ü"/>
            </a:pPr>
            <a:r>
              <a:rPr lang="it-IT" dirty="0">
                <a:solidFill>
                  <a:srgbClr val="004B86"/>
                </a:solidFill>
                <a:latin typeface="DIN Next LT Pro"/>
                <a:cs typeface="DIN Next LT Pro"/>
              </a:rPr>
              <a:t>Linguaggio (parole)</a:t>
            </a:r>
          </a:p>
          <a:p>
            <a:pPr algn="r">
              <a:spcBef>
                <a:spcPct val="20000"/>
              </a:spcBef>
              <a:buFont typeface="Wingdings" charset="2"/>
              <a:buChar char="ü"/>
            </a:pPr>
            <a:r>
              <a:rPr lang="it-IT" dirty="0" smtClean="0">
                <a:solidFill>
                  <a:srgbClr val="004B86"/>
                </a:solidFill>
                <a:latin typeface="DIN Next LT Pro"/>
                <a:cs typeface="DIN Next LT Pro"/>
              </a:rPr>
              <a:t>Chiarezza</a:t>
            </a:r>
            <a:endParaRPr lang="it-IT" dirty="0">
              <a:solidFill>
                <a:srgbClr val="004B86"/>
              </a:solidFill>
              <a:latin typeface="DIN Next LT Pro"/>
              <a:cs typeface="DIN Next LT Pro"/>
            </a:endParaRPr>
          </a:p>
        </p:txBody>
      </p:sp>
      <p:sp>
        <p:nvSpPr>
          <p:cNvPr id="5" name="Segnaposto contenuto 2"/>
          <p:cNvSpPr txBox="1">
            <a:spLocks/>
          </p:cNvSpPr>
          <p:nvPr/>
        </p:nvSpPr>
        <p:spPr>
          <a:xfrm>
            <a:off x="2756078" y="3720748"/>
            <a:ext cx="2917065" cy="2027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rgbClr val="004B86"/>
                </a:solidFill>
                <a:latin typeface="DIN Next LT Pro"/>
                <a:ea typeface="+mn-ea"/>
                <a:cs typeface="DIN Next LT Pro"/>
              </a:defRPr>
            </a:lvl1pPr>
            <a:lvl2pPr marL="742950" indent="-285750" algn="l" defTabSz="457200" rtl="0" eaLnBrk="1" latinLnBrk="0" hangingPunct="1">
              <a:spcBef>
                <a:spcPct val="20000"/>
              </a:spcBef>
              <a:buFont typeface="Arial"/>
              <a:buChar char="–"/>
              <a:defRPr sz="2800" b="0" i="0" kern="1200">
                <a:solidFill>
                  <a:srgbClr val="004B86"/>
                </a:solidFill>
                <a:latin typeface="DIN Next LT Pro"/>
                <a:ea typeface="+mn-ea"/>
                <a:cs typeface="DIN Next LT Pro"/>
              </a:defRPr>
            </a:lvl2pPr>
            <a:lvl3pPr marL="1143000" indent="-228600" algn="l" defTabSz="457200" rtl="0" eaLnBrk="1" latinLnBrk="0" hangingPunct="1">
              <a:spcBef>
                <a:spcPct val="20000"/>
              </a:spcBef>
              <a:buFont typeface="Arial"/>
              <a:buChar char="•"/>
              <a:defRPr sz="2400" b="0" i="0" kern="1200">
                <a:solidFill>
                  <a:srgbClr val="004B86"/>
                </a:solidFill>
                <a:latin typeface="DIN Next LT Pro"/>
                <a:ea typeface="+mn-ea"/>
                <a:cs typeface="DIN Next LT Pro"/>
              </a:defRPr>
            </a:lvl3pPr>
            <a:lvl4pPr marL="1600200" indent="-228600" algn="l" defTabSz="457200" rtl="0" eaLnBrk="1" latinLnBrk="0" hangingPunct="1">
              <a:spcBef>
                <a:spcPct val="20000"/>
              </a:spcBef>
              <a:buFont typeface="Arial"/>
              <a:buChar char="–"/>
              <a:defRPr sz="2000" b="0" i="0" kern="1200">
                <a:solidFill>
                  <a:srgbClr val="004B86"/>
                </a:solidFill>
                <a:latin typeface="DIN Next LT Pro"/>
                <a:ea typeface="+mn-ea"/>
                <a:cs typeface="DIN Next LT Pro"/>
              </a:defRPr>
            </a:lvl4pPr>
            <a:lvl5pPr marL="2057400" indent="-228600" algn="l" defTabSz="457200" rtl="0" eaLnBrk="1" latinLnBrk="0" hangingPunct="1">
              <a:spcBef>
                <a:spcPct val="20000"/>
              </a:spcBef>
              <a:buFont typeface="Arial"/>
              <a:buChar char="»"/>
              <a:defRPr sz="2000" b="0" i="0" kern="1200">
                <a:solidFill>
                  <a:srgbClr val="004B86"/>
                </a:solidFill>
                <a:latin typeface="DIN Next LT Pro"/>
                <a:ea typeface="+mn-ea"/>
                <a:cs typeface="DIN Next LT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2800" b="1" dirty="0" smtClean="0"/>
              <a:t>Ascolto efficace</a:t>
            </a:r>
          </a:p>
          <a:p>
            <a:pPr>
              <a:buFont typeface="Wingdings" charset="2"/>
              <a:buChar char="ü"/>
            </a:pPr>
            <a:r>
              <a:rPr lang="it-IT" sz="1800" dirty="0" smtClean="0"/>
              <a:t>Attenzione</a:t>
            </a:r>
          </a:p>
          <a:p>
            <a:pPr>
              <a:buFont typeface="Wingdings" charset="2"/>
              <a:buChar char="ü"/>
            </a:pPr>
            <a:r>
              <a:rPr lang="it-IT" sz="1800" dirty="0" smtClean="0"/>
              <a:t>Comprensione</a:t>
            </a:r>
          </a:p>
          <a:p>
            <a:pPr>
              <a:buFont typeface="Wingdings" charset="2"/>
              <a:buChar char="ü"/>
            </a:pPr>
            <a:r>
              <a:rPr lang="it-IT" sz="1800" dirty="0" smtClean="0"/>
              <a:t>Linguaggio del corpo</a:t>
            </a:r>
          </a:p>
          <a:p>
            <a:pPr>
              <a:buFont typeface="Wingdings" charset="2"/>
              <a:buChar char="ü"/>
            </a:pPr>
            <a:endParaRPr lang="it-IT" sz="1800" dirty="0" smtClean="0"/>
          </a:p>
          <a:p>
            <a:pPr marL="0" indent="0">
              <a:buFont typeface="Arial"/>
              <a:buNone/>
            </a:pPr>
            <a:endParaRPr lang="it-IT" sz="2333" dirty="0"/>
          </a:p>
        </p:txBody>
      </p:sp>
    </p:spTree>
    <p:extLst>
      <p:ext uri="{BB962C8B-B14F-4D97-AF65-F5344CB8AC3E}">
        <p14:creationId xmlns:p14="http://schemas.microsoft.com/office/powerpoint/2010/main" val="1826518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32332" y="1333500"/>
            <a:ext cx="5943600" cy="2478646"/>
          </a:xfrm>
        </p:spPr>
        <p:txBody>
          <a:bodyPr>
            <a:normAutofit fontScale="85000" lnSpcReduction="20000"/>
          </a:bodyPr>
          <a:lstStyle/>
          <a:p>
            <a:pPr marL="0" indent="0">
              <a:buNone/>
            </a:pPr>
            <a:r>
              <a:rPr lang="it-IT" b="1" dirty="0" smtClean="0"/>
              <a:t>Verificare l’apprendimento dei giocatori</a:t>
            </a:r>
          </a:p>
          <a:p>
            <a:r>
              <a:rPr lang="it-IT" dirty="0" smtClean="0"/>
              <a:t>Riconducendolo al gioco</a:t>
            </a:r>
          </a:p>
          <a:p>
            <a:r>
              <a:rPr lang="it-IT" dirty="0"/>
              <a:t>Cambio evidente nella </a:t>
            </a:r>
            <a:r>
              <a:rPr lang="it-IT" dirty="0" smtClean="0"/>
              <a:t>comprensione</a:t>
            </a:r>
          </a:p>
          <a:p>
            <a:r>
              <a:rPr lang="it-IT" dirty="0" smtClean="0"/>
              <a:t>Cambio osservabile del comportamento</a:t>
            </a:r>
          </a:p>
          <a:p>
            <a:pPr marL="0" indent="0">
              <a:buNone/>
            </a:pPr>
            <a:endParaRPr lang="it-IT" dirty="0"/>
          </a:p>
        </p:txBody>
      </p:sp>
      <p:sp>
        <p:nvSpPr>
          <p:cNvPr id="4" name="Rectangle 8"/>
          <p:cNvSpPr>
            <a:spLocks noGrp="1"/>
          </p:cNvSpPr>
          <p:nvPr>
            <p:ph type="title"/>
          </p:nvPr>
        </p:nvSpPr>
        <p:spPr>
          <a:xfrm>
            <a:off x="1027862" y="204322"/>
            <a:ext cx="4106292" cy="692497"/>
          </a:xfrm>
          <a:prstGeom prst="rect">
            <a:avLst/>
          </a:prstGeom>
          <a:noFill/>
        </p:spPr>
        <p:txBody>
          <a:bodyPr vert="horz" wrap="none" lIns="76200" tIns="38100" rIns="76200" bIns="38100" rtlCol="0" anchor="ctr">
            <a:spAutoFit/>
          </a:bodyPr>
          <a:lstStyle/>
          <a:p>
            <a:pPr algn="ctr"/>
            <a:r>
              <a:rPr lang="ga-IE" sz="40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Tornare al gioco</a:t>
            </a:r>
          </a:p>
        </p:txBody>
      </p:sp>
    </p:spTree>
    <p:extLst>
      <p:ext uri="{BB962C8B-B14F-4D97-AF65-F5344CB8AC3E}">
        <p14:creationId xmlns:p14="http://schemas.microsoft.com/office/powerpoint/2010/main" val="1619385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p:cNvSpPr>
          <p:nvPr>
            <p:ph type="title"/>
          </p:nvPr>
        </p:nvSpPr>
        <p:spPr>
          <a:xfrm>
            <a:off x="1265680" y="2499601"/>
            <a:ext cx="6721491" cy="815608"/>
          </a:xfrm>
          <a:prstGeom prst="rect">
            <a:avLst/>
          </a:prstGeom>
          <a:noFill/>
        </p:spPr>
        <p:txBody>
          <a:bodyPr vert="horz" wrap="none" lIns="76200" tIns="38100" rIns="76200" bIns="38100" rtlCol="0" anchor="ctr">
            <a:spAutoFit/>
          </a:bodyPr>
          <a:lstStyle/>
          <a:p>
            <a:pPr algn="ctr"/>
            <a:r>
              <a:rPr lang="ga-IE" sz="480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Grazie per l’attenzione</a:t>
            </a:r>
            <a:endParaRPr lang="ga-IE" sz="480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14545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970" y="80936"/>
            <a:ext cx="7000031" cy="952500"/>
          </a:xfrm>
        </p:spPr>
        <p:txBody>
          <a:bodyPr>
            <a:normAutofit fontScale="90000"/>
          </a:bodyPr>
          <a:lstStyle/>
          <a:p>
            <a:r>
              <a:rPr lang="it-IT" b="1" dirty="0" smtClean="0"/>
              <a:t>Le tre Aree di lavoro per la Continuità                    Offensiva e Difensiva nel </a:t>
            </a:r>
            <a:r>
              <a:rPr lang="it-IT" b="1" dirty="0"/>
              <a:t>R</a:t>
            </a:r>
            <a:r>
              <a:rPr lang="it-IT" b="1" dirty="0" smtClean="0"/>
              <a:t>ugby</a:t>
            </a:r>
            <a:endParaRPr lang="it-IT" b="1" dirty="0"/>
          </a:p>
        </p:txBody>
      </p:sp>
      <p:sp>
        <p:nvSpPr>
          <p:cNvPr id="3" name="Segnaposto contenuto 2"/>
          <p:cNvSpPr>
            <a:spLocks noGrp="1"/>
          </p:cNvSpPr>
          <p:nvPr>
            <p:ph idx="1"/>
          </p:nvPr>
        </p:nvSpPr>
        <p:spPr>
          <a:xfrm>
            <a:off x="1000969" y="1137879"/>
            <a:ext cx="7281423" cy="4474233"/>
          </a:xfrm>
        </p:spPr>
        <p:txBody>
          <a:bodyPr>
            <a:normAutofit fontScale="62500" lnSpcReduction="20000"/>
          </a:bodyPr>
          <a:lstStyle/>
          <a:p>
            <a:pPr algn="ctr">
              <a:buFont typeface="Wingdings" charset="2"/>
              <a:buChar char="v"/>
            </a:pPr>
            <a:r>
              <a:rPr lang="it-IT" sz="3333" b="1" dirty="0">
                <a:solidFill>
                  <a:srgbClr val="953735"/>
                </a:solidFill>
              </a:rPr>
              <a:t>Area dell’Essenza del Rugby</a:t>
            </a:r>
            <a:r>
              <a:rPr lang="it-IT" b="1" dirty="0" smtClean="0">
                <a:solidFill>
                  <a:srgbClr val="953735"/>
                </a:solidFill>
              </a:rPr>
              <a:t>                                                   (Principi e Utilità sul  Pallone-Spazio)</a:t>
            </a:r>
          </a:p>
          <a:p>
            <a:pPr algn="ctr">
              <a:buFont typeface="Wingdings" charset="2"/>
              <a:buChar char="Ø"/>
            </a:pPr>
            <a:r>
              <a:rPr lang="it-IT" b="1" dirty="0" smtClean="0">
                <a:solidFill>
                  <a:srgbClr val="000090"/>
                </a:solidFill>
              </a:rPr>
              <a:t>Obiettivi di Continuità nel Movimento                                            Collettivi e Individuali  (collegati)                                                                                             (combinati, sequenziali, puntuali) </a:t>
            </a:r>
          </a:p>
          <a:p>
            <a:pPr algn="ctr">
              <a:buFont typeface="Wingdings" charset="2"/>
              <a:buChar char="Ø"/>
            </a:pPr>
            <a:r>
              <a:rPr lang="it-IT" b="1" dirty="0">
                <a:solidFill>
                  <a:srgbClr val="000090"/>
                </a:solidFill>
              </a:rPr>
              <a:t>Obiettivi Individuali </a:t>
            </a:r>
            <a:r>
              <a:rPr lang="it-IT" b="1" dirty="0" smtClean="0">
                <a:solidFill>
                  <a:srgbClr val="000090"/>
                </a:solidFill>
              </a:rPr>
              <a:t>Polivalenti (puntuali) </a:t>
            </a:r>
          </a:p>
          <a:p>
            <a:pPr algn="ctr">
              <a:buFont typeface="Wingdings" charset="2"/>
              <a:buChar char="v"/>
            </a:pPr>
            <a:r>
              <a:rPr lang="it-IT" sz="3333" b="1" dirty="0">
                <a:solidFill>
                  <a:srgbClr val="953735"/>
                </a:solidFill>
              </a:rPr>
              <a:t>Area dell’Organizzazione della Squadra nel Rugby</a:t>
            </a:r>
          </a:p>
          <a:p>
            <a:pPr algn="ctr">
              <a:buFont typeface="Wingdings" charset="2"/>
              <a:buChar char="Ø"/>
            </a:pPr>
            <a:r>
              <a:rPr lang="it-IT" b="1" dirty="0" smtClean="0">
                <a:solidFill>
                  <a:srgbClr val="000090"/>
                </a:solidFill>
              </a:rPr>
              <a:t>Obiettivi di conquista e di avvio di lancio di gioco e </a:t>
            </a:r>
            <a:r>
              <a:rPr lang="it-IT" b="1" dirty="0">
                <a:solidFill>
                  <a:srgbClr val="000090"/>
                </a:solidFill>
              </a:rPr>
              <a:t>la prima organizzazione </a:t>
            </a:r>
            <a:r>
              <a:rPr lang="it-IT" b="1" dirty="0" smtClean="0">
                <a:solidFill>
                  <a:srgbClr val="000090"/>
                </a:solidFill>
              </a:rPr>
              <a:t>di difesa</a:t>
            </a:r>
          </a:p>
          <a:p>
            <a:pPr algn="ctr">
              <a:buFont typeface="Wingdings" charset="2"/>
              <a:buChar char="Ø"/>
            </a:pPr>
            <a:r>
              <a:rPr lang="it-IT" b="1" dirty="0" smtClean="0">
                <a:solidFill>
                  <a:srgbClr val="000090"/>
                </a:solidFill>
              </a:rPr>
              <a:t>Obiettivi di Reparto collettivi o semi collettivi </a:t>
            </a:r>
          </a:p>
          <a:p>
            <a:pPr algn="ctr">
              <a:buFont typeface="Wingdings" charset="2"/>
              <a:buChar char="Ø"/>
            </a:pPr>
            <a:r>
              <a:rPr lang="it-IT" b="1" dirty="0">
                <a:solidFill>
                  <a:srgbClr val="000090"/>
                </a:solidFill>
              </a:rPr>
              <a:t>Obiettivi </a:t>
            </a:r>
            <a:r>
              <a:rPr lang="it-IT" b="1" dirty="0" smtClean="0">
                <a:solidFill>
                  <a:srgbClr val="000090"/>
                </a:solidFill>
              </a:rPr>
              <a:t>Individuali di Formazione e Specializzazione di Ruolo</a:t>
            </a:r>
          </a:p>
          <a:p>
            <a:pPr algn="ctr">
              <a:buFont typeface="Wingdings" charset="2"/>
              <a:buChar char="v"/>
            </a:pPr>
            <a:r>
              <a:rPr lang="it-IT" sz="3333" b="1" dirty="0">
                <a:solidFill>
                  <a:srgbClr val="953735"/>
                </a:solidFill>
              </a:rPr>
              <a:t>Area di Abilità Tecnica</a:t>
            </a:r>
          </a:p>
          <a:p>
            <a:pPr algn="ctr">
              <a:buFont typeface="Wingdings" charset="2"/>
              <a:buChar char="Ø"/>
            </a:pPr>
            <a:r>
              <a:rPr lang="it-IT" b="1" dirty="0" smtClean="0">
                <a:solidFill>
                  <a:srgbClr val="000090"/>
                </a:solidFill>
              </a:rPr>
              <a:t>Obiettivi di Abilità Tecnica                                                                     (corsa, passaggi, placcaggi…, calci, presa a volo ecc.)</a:t>
            </a:r>
          </a:p>
          <a:p>
            <a:pPr marL="0" indent="0" algn="ctr">
              <a:buNone/>
            </a:pPr>
            <a:endParaRPr lang="it-IT" b="1" dirty="0"/>
          </a:p>
        </p:txBody>
      </p:sp>
    </p:spTree>
    <p:extLst>
      <p:ext uri="{BB962C8B-B14F-4D97-AF65-F5344CB8AC3E}">
        <p14:creationId xmlns:p14="http://schemas.microsoft.com/office/powerpoint/2010/main" val="20176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143000" y="15173"/>
            <a:ext cx="6858000" cy="952500"/>
          </a:xfrm>
        </p:spPr>
        <p:txBody>
          <a:bodyPr>
            <a:normAutofit/>
          </a:bodyPr>
          <a:lstStyle/>
          <a:p>
            <a:r>
              <a:rPr lang="it-IT" sz="2667" dirty="0">
                <a:solidFill>
                  <a:srgbClr val="000090"/>
                </a:solidFill>
              </a:rPr>
              <a:t>La Realtà e i Principi del gioco</a:t>
            </a:r>
            <a:br>
              <a:rPr lang="it-IT" sz="2667" dirty="0">
                <a:solidFill>
                  <a:srgbClr val="000090"/>
                </a:solidFill>
              </a:rPr>
            </a:br>
            <a:r>
              <a:rPr lang="it-IT" sz="2667" i="1" dirty="0">
                <a:solidFill>
                  <a:srgbClr val="000090"/>
                </a:solidFill>
              </a:rPr>
              <a:t>Focus sulla prestazione</a:t>
            </a:r>
          </a:p>
        </p:txBody>
      </p:sp>
      <p:cxnSp>
        <p:nvCxnSpPr>
          <p:cNvPr id="5" name="Connettore 2 4"/>
          <p:cNvCxnSpPr/>
          <p:nvPr/>
        </p:nvCxnSpPr>
        <p:spPr>
          <a:xfrm>
            <a:off x="8089412" y="1130768"/>
            <a:ext cx="0" cy="4089432"/>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7914973" y="773365"/>
            <a:ext cx="380232" cy="323165"/>
          </a:xfrm>
          <a:prstGeom prst="rect">
            <a:avLst/>
          </a:prstGeom>
          <a:noFill/>
        </p:spPr>
        <p:txBody>
          <a:bodyPr wrap="none" rtlCol="0">
            <a:spAutoFit/>
          </a:bodyPr>
          <a:lstStyle/>
          <a:p>
            <a:r>
              <a:rPr lang="it-IT" sz="1500" dirty="0"/>
              <a:t>13</a:t>
            </a:r>
          </a:p>
        </p:txBody>
      </p:sp>
      <p:sp>
        <p:nvSpPr>
          <p:cNvPr id="7" name="CasellaDiTesto 6"/>
          <p:cNvSpPr txBox="1"/>
          <p:nvPr/>
        </p:nvSpPr>
        <p:spPr>
          <a:xfrm>
            <a:off x="7914973" y="5220201"/>
            <a:ext cx="380232" cy="323165"/>
          </a:xfrm>
          <a:prstGeom prst="rect">
            <a:avLst/>
          </a:prstGeom>
          <a:noFill/>
        </p:spPr>
        <p:txBody>
          <a:bodyPr wrap="none" rtlCol="0">
            <a:spAutoFit/>
          </a:bodyPr>
          <a:lstStyle/>
          <a:p>
            <a:r>
              <a:rPr lang="it-IT" sz="1500" dirty="0"/>
              <a:t>18</a:t>
            </a:r>
          </a:p>
        </p:txBody>
      </p:sp>
      <p:sp>
        <p:nvSpPr>
          <p:cNvPr id="10" name="Segnaposto contenuto 2"/>
          <p:cNvSpPr txBox="1">
            <a:spLocks/>
          </p:cNvSpPr>
          <p:nvPr/>
        </p:nvSpPr>
        <p:spPr>
          <a:xfrm>
            <a:off x="762000" y="753479"/>
            <a:ext cx="7620000" cy="5226093"/>
          </a:xfrm>
          <a:prstGeom prst="rect">
            <a:avLst/>
          </a:prstGeom>
        </p:spPr>
        <p:txBody>
          <a:bodyPr vert="horz" lIns="76200" tIns="38100" rIns="76200" bIns="3810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pPr>
            <a:r>
              <a:rPr lang="it-IT" sz="1667" dirty="0"/>
              <a:t>ATTACCO</a:t>
            </a:r>
          </a:p>
          <a:p>
            <a:pPr marL="0" indent="0">
              <a:buNone/>
            </a:pPr>
            <a:r>
              <a:rPr lang="it-IT" sz="1667" dirty="0"/>
              <a:t>                     Collettivo  </a:t>
            </a:r>
            <a:r>
              <a:rPr lang="mr-IN" sz="1667" dirty="0"/>
              <a:t>–</a:t>
            </a:r>
            <a:r>
              <a:rPr lang="it-IT" sz="1667" dirty="0"/>
              <a:t> avanzamento/distribuzione-ridistribuzione</a:t>
            </a:r>
          </a:p>
          <a:p>
            <a:pPr marL="0" indent="0">
              <a:buNone/>
            </a:pPr>
            <a:r>
              <a:rPr lang="it-IT" sz="1667" dirty="0"/>
              <a:t>                                         - utilità/continuità</a:t>
            </a:r>
          </a:p>
          <a:p>
            <a:pPr marL="0" indent="0">
              <a:buNone/>
            </a:pPr>
            <a:r>
              <a:rPr lang="it-IT" sz="1667" dirty="0"/>
              <a:t>                      Gruppi       -vita del pallone/asse/spazio in anticipo/spazio in ritardo</a:t>
            </a:r>
          </a:p>
          <a:p>
            <a:pPr marL="0" indent="0">
              <a:buNone/>
            </a:pPr>
            <a:r>
              <a:rPr lang="it-IT" sz="1667" dirty="0"/>
              <a:t>                      Ridotto     </a:t>
            </a:r>
            <a:r>
              <a:rPr lang="mr-IN" sz="1667" dirty="0"/>
              <a:t>–</a:t>
            </a:r>
            <a:r>
              <a:rPr lang="it-IT" sz="1667" dirty="0"/>
              <a:t> passaggio/ricezione e presa di decisioni</a:t>
            </a:r>
          </a:p>
          <a:p>
            <a:pPr marL="0" indent="0">
              <a:buNone/>
            </a:pPr>
            <a:r>
              <a:rPr lang="it-IT" sz="1667" dirty="0"/>
              <a:t>                                         - evasione</a:t>
            </a:r>
          </a:p>
          <a:p>
            <a:pPr marL="0" indent="0">
              <a:buNone/>
            </a:pPr>
            <a:r>
              <a:rPr lang="it-IT" sz="1667" dirty="0"/>
              <a:t>                                         - sostegno (laterale/sull’asse)</a:t>
            </a:r>
          </a:p>
          <a:p>
            <a:pPr marL="0" indent="0">
              <a:buNone/>
            </a:pPr>
            <a:r>
              <a:rPr lang="it-IT" sz="1667" dirty="0"/>
              <a:t>                                         - continuità al contatto diretta/indiretta(</a:t>
            </a:r>
            <a:r>
              <a:rPr lang="it-IT" sz="1667" dirty="0" err="1"/>
              <a:t>ruck-maul</a:t>
            </a:r>
            <a:r>
              <a:rPr lang="it-IT" sz="1667" dirty="0"/>
              <a:t>)</a:t>
            </a:r>
          </a:p>
          <a:p>
            <a:pPr marL="0" indent="0">
              <a:buNone/>
            </a:pPr>
            <a:r>
              <a:rPr lang="it-IT" sz="1667" dirty="0"/>
              <a:t>                                         - gioco al piede (calcio/ricezione)</a:t>
            </a:r>
          </a:p>
          <a:p>
            <a:pPr>
              <a:buFont typeface="Wingdings" charset="2"/>
              <a:buChar char="Ø"/>
            </a:pPr>
            <a:r>
              <a:rPr lang="it-IT" sz="1667" dirty="0"/>
              <a:t>DIFESA</a:t>
            </a:r>
          </a:p>
          <a:p>
            <a:pPr marL="0" indent="0">
              <a:buNone/>
            </a:pPr>
            <a:r>
              <a:rPr lang="it-IT" sz="1667" dirty="0"/>
              <a:t>                     Collettivo  </a:t>
            </a:r>
            <a:r>
              <a:rPr lang="mr-IN" sz="1667" dirty="0"/>
              <a:t>–</a:t>
            </a:r>
            <a:r>
              <a:rPr lang="it-IT" sz="1667" dirty="0"/>
              <a:t> distribuzione/ridistribuzione </a:t>
            </a:r>
          </a:p>
          <a:p>
            <a:pPr marL="0" indent="0">
              <a:buNone/>
            </a:pPr>
            <a:r>
              <a:rPr lang="it-IT" sz="1667" dirty="0"/>
              <a:t>                                         - avanzamento/applicare pressione/sistemi difensivi</a:t>
            </a:r>
          </a:p>
          <a:p>
            <a:pPr marL="0" indent="0">
              <a:buNone/>
            </a:pPr>
            <a:r>
              <a:rPr lang="it-IT" sz="1667" dirty="0"/>
              <a:t>                      Gruppi       - sul pallone/interna/esterna/spazio profondo</a:t>
            </a:r>
          </a:p>
          <a:p>
            <a:pPr marL="0" indent="0">
              <a:buNone/>
            </a:pPr>
            <a:r>
              <a:rPr lang="it-IT" sz="1667" dirty="0"/>
              <a:t>                      Ridotto      - placcaggio front. (</a:t>
            </a:r>
            <a:r>
              <a:rPr lang="it-IT" sz="1667" dirty="0" err="1"/>
              <a:t>acc</a:t>
            </a:r>
            <a:r>
              <a:rPr lang="it-IT" sz="1667" dirty="0"/>
              <a:t>./</a:t>
            </a:r>
            <a:r>
              <a:rPr lang="it-IT" sz="1667" dirty="0" err="1"/>
              <a:t>avanz</a:t>
            </a:r>
            <a:r>
              <a:rPr lang="it-IT" sz="1667" dirty="0"/>
              <a:t>.)/laterale/da dietro/raddoppiato</a:t>
            </a:r>
          </a:p>
          <a:p>
            <a:pPr marL="0" indent="0">
              <a:buNone/>
            </a:pPr>
            <a:r>
              <a:rPr lang="it-IT" sz="1667" dirty="0"/>
              <a:t>                                         - sostegno/recupero</a:t>
            </a:r>
          </a:p>
          <a:p>
            <a:pPr marL="0" indent="0">
              <a:buNone/>
            </a:pPr>
            <a:endParaRPr lang="it-IT" sz="1667" dirty="0"/>
          </a:p>
          <a:p>
            <a:pPr marL="0" indent="0">
              <a:buNone/>
            </a:pPr>
            <a:endParaRPr lang="it-IT" sz="1667" dirty="0"/>
          </a:p>
          <a:p>
            <a:pPr marL="0" indent="0">
              <a:buNone/>
            </a:pPr>
            <a:endParaRPr lang="it-IT" sz="1667" dirty="0"/>
          </a:p>
        </p:txBody>
      </p:sp>
    </p:spTree>
    <p:extLst>
      <p:ext uri="{BB962C8B-B14F-4D97-AF65-F5344CB8AC3E}">
        <p14:creationId xmlns:p14="http://schemas.microsoft.com/office/powerpoint/2010/main" val="1540681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143000" y="15173"/>
            <a:ext cx="6858000" cy="952500"/>
          </a:xfrm>
        </p:spPr>
        <p:txBody>
          <a:bodyPr>
            <a:normAutofit/>
          </a:bodyPr>
          <a:lstStyle/>
          <a:p>
            <a:r>
              <a:rPr lang="it-IT" sz="2667" dirty="0">
                <a:solidFill>
                  <a:srgbClr val="000090"/>
                </a:solidFill>
              </a:rPr>
              <a:t>La Realtà e i Principi del gioco</a:t>
            </a:r>
            <a:br>
              <a:rPr lang="it-IT" sz="2667" dirty="0">
                <a:solidFill>
                  <a:srgbClr val="000090"/>
                </a:solidFill>
              </a:rPr>
            </a:br>
            <a:r>
              <a:rPr lang="it-IT" sz="2667" i="1" dirty="0">
                <a:solidFill>
                  <a:srgbClr val="000090"/>
                </a:solidFill>
              </a:rPr>
              <a:t>Focus sulla prestazione</a:t>
            </a:r>
          </a:p>
        </p:txBody>
      </p:sp>
      <p:sp>
        <p:nvSpPr>
          <p:cNvPr id="10" name="Segnaposto contenuto 2"/>
          <p:cNvSpPr txBox="1">
            <a:spLocks/>
          </p:cNvSpPr>
          <p:nvPr/>
        </p:nvSpPr>
        <p:spPr>
          <a:xfrm>
            <a:off x="762000" y="895940"/>
            <a:ext cx="7620000" cy="5226093"/>
          </a:xfrm>
          <a:prstGeom prst="rect">
            <a:avLst/>
          </a:prstGeom>
        </p:spPr>
        <p:txBody>
          <a:bodyPr vert="horz" lIns="76200" tIns="38100" rIns="76200" bIns="3810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pPr>
            <a:r>
              <a:rPr lang="it-IT" sz="1667" dirty="0"/>
              <a:t>TRANSIZIONE</a:t>
            </a:r>
          </a:p>
          <a:p>
            <a:pPr marL="0" indent="0">
              <a:buNone/>
            </a:pPr>
            <a:r>
              <a:rPr lang="it-IT" sz="1667" dirty="0"/>
              <a:t>      anticipazione/identificazione/reazione/utilità</a:t>
            </a:r>
          </a:p>
          <a:p>
            <a:pPr marL="0" indent="0">
              <a:buNone/>
            </a:pPr>
            <a:r>
              <a:rPr lang="it-IT" sz="1667" dirty="0"/>
              <a:t>      prima fase/penalty/placcaggio/gioco aperto/gioco al piede</a:t>
            </a:r>
          </a:p>
          <a:p>
            <a:pPr marL="0" indent="0">
              <a:buNone/>
            </a:pPr>
            <a:r>
              <a:rPr lang="it-IT" sz="1667" dirty="0"/>
              <a:t>                                          </a:t>
            </a:r>
          </a:p>
          <a:p>
            <a:pPr>
              <a:buFont typeface="Wingdings" charset="2"/>
              <a:buChar char="Ø"/>
            </a:pPr>
            <a:r>
              <a:rPr lang="it-IT" sz="1667" dirty="0"/>
              <a:t>1° FASE (</a:t>
            </a:r>
            <a:r>
              <a:rPr lang="it-IT" sz="1667" b="1" dirty="0"/>
              <a:t>25%</a:t>
            </a:r>
            <a:r>
              <a:rPr lang="it-IT" sz="1667" dirty="0"/>
              <a:t>)</a:t>
            </a:r>
          </a:p>
          <a:p>
            <a:pPr marL="0" indent="0">
              <a:buNone/>
            </a:pPr>
            <a:endParaRPr lang="it-IT" sz="1667" dirty="0"/>
          </a:p>
          <a:p>
            <a:pPr marL="0" indent="0">
              <a:buNone/>
            </a:pPr>
            <a:r>
              <a:rPr lang="it-IT" sz="1667" dirty="0"/>
              <a:t>                     Collettivo  </a:t>
            </a:r>
            <a:r>
              <a:rPr lang="mr-IN" sz="1667" dirty="0"/>
              <a:t>–</a:t>
            </a:r>
            <a:r>
              <a:rPr lang="it-IT" sz="1667" dirty="0"/>
              <a:t> Lancio del gioco Mischia/</a:t>
            </a:r>
            <a:r>
              <a:rPr lang="it-IT" sz="1667" dirty="0" err="1"/>
              <a:t>Touche</a:t>
            </a:r>
            <a:r>
              <a:rPr lang="it-IT" sz="1667" dirty="0"/>
              <a:t>/Invio</a:t>
            </a:r>
          </a:p>
          <a:p>
            <a:pPr marL="0" indent="0">
              <a:buNone/>
            </a:pPr>
            <a:r>
              <a:rPr lang="it-IT" sz="1667" dirty="0"/>
              <a:t>                                         - Difesa da Lancio del gioco Mischia/</a:t>
            </a:r>
            <a:r>
              <a:rPr lang="it-IT" sz="1667" dirty="0" err="1"/>
              <a:t>Touche</a:t>
            </a:r>
            <a:r>
              <a:rPr lang="it-IT" sz="1667" dirty="0"/>
              <a:t>/Invio</a:t>
            </a:r>
          </a:p>
          <a:p>
            <a:pPr marL="0" indent="0">
              <a:buNone/>
            </a:pPr>
            <a:r>
              <a:rPr lang="it-IT" sz="1667" dirty="0"/>
              <a:t>                      Reparti      - mischia </a:t>
            </a:r>
          </a:p>
          <a:p>
            <a:pPr marL="0" indent="0">
              <a:buNone/>
            </a:pPr>
            <a:r>
              <a:rPr lang="it-IT" sz="1667" dirty="0"/>
              <a:t>                                         - </a:t>
            </a:r>
            <a:r>
              <a:rPr lang="it-IT" sz="1667" dirty="0" err="1"/>
              <a:t>touche</a:t>
            </a:r>
            <a:endParaRPr lang="it-IT" sz="1667" dirty="0"/>
          </a:p>
          <a:p>
            <a:pPr marL="0" indent="0">
              <a:buNone/>
            </a:pPr>
            <a:r>
              <a:rPr lang="it-IT" sz="1667" dirty="0"/>
              <a:t>                                         - invio</a:t>
            </a:r>
          </a:p>
          <a:p>
            <a:pPr marL="0" indent="0">
              <a:buNone/>
            </a:pPr>
            <a:r>
              <a:rPr lang="it-IT" sz="1667" dirty="0"/>
              <a:t>                                         - ¾ </a:t>
            </a:r>
            <a:r>
              <a:rPr lang="it-IT" sz="1667" dirty="0" err="1"/>
              <a:t>att</a:t>
            </a:r>
            <a:r>
              <a:rPr lang="it-IT" sz="1667" dirty="0"/>
              <a:t>/</a:t>
            </a:r>
            <a:r>
              <a:rPr lang="it-IT" sz="1667" dirty="0" err="1"/>
              <a:t>dif</a:t>
            </a:r>
            <a:r>
              <a:rPr lang="it-IT" sz="1667" dirty="0"/>
              <a:t> da mischia e da </a:t>
            </a:r>
            <a:r>
              <a:rPr lang="it-IT" sz="1667" dirty="0" err="1"/>
              <a:t>touche</a:t>
            </a:r>
            <a:endParaRPr lang="it-IT" sz="1667" dirty="0"/>
          </a:p>
          <a:p>
            <a:pPr marL="0" indent="0">
              <a:buNone/>
            </a:pPr>
            <a:r>
              <a:rPr lang="it-IT" sz="1667" dirty="0"/>
              <a:t>                      Ruolo        - I linea</a:t>
            </a:r>
          </a:p>
          <a:p>
            <a:pPr marL="0" indent="0">
              <a:buNone/>
            </a:pPr>
            <a:r>
              <a:rPr lang="it-IT" sz="1667" dirty="0"/>
              <a:t>                                         - </a:t>
            </a:r>
            <a:r>
              <a:rPr lang="it-IT" sz="1667" dirty="0" smtClean="0"/>
              <a:t>tallonatore</a:t>
            </a:r>
            <a:endParaRPr lang="it-IT" sz="1667" dirty="0"/>
          </a:p>
          <a:p>
            <a:pPr marL="0" indent="0">
              <a:buNone/>
            </a:pPr>
            <a:r>
              <a:rPr lang="it-IT" sz="1667" dirty="0"/>
              <a:t>                                         - mediano di </a:t>
            </a:r>
            <a:r>
              <a:rPr lang="it-IT" sz="1667" dirty="0" smtClean="0"/>
              <a:t>mischia</a:t>
            </a:r>
            <a:r>
              <a:rPr lang="mr-IN" sz="1667" dirty="0" smtClean="0"/>
              <a:t>…</a:t>
            </a:r>
            <a:endParaRPr lang="it-IT" sz="1667" dirty="0"/>
          </a:p>
          <a:p>
            <a:pPr marL="0" indent="0">
              <a:buNone/>
            </a:pPr>
            <a:endParaRPr lang="it-IT" sz="1667" dirty="0"/>
          </a:p>
          <a:p>
            <a:pPr marL="0" indent="0">
              <a:buNone/>
            </a:pPr>
            <a:endParaRPr lang="it-IT" sz="1667" dirty="0"/>
          </a:p>
          <a:p>
            <a:pPr marL="0" indent="0">
              <a:buNone/>
            </a:pPr>
            <a:endParaRPr lang="it-IT" sz="1667" dirty="0"/>
          </a:p>
        </p:txBody>
      </p:sp>
      <p:cxnSp>
        <p:nvCxnSpPr>
          <p:cNvPr id="5" name="Connettore 2 4"/>
          <p:cNvCxnSpPr/>
          <p:nvPr/>
        </p:nvCxnSpPr>
        <p:spPr>
          <a:xfrm>
            <a:off x="8089412" y="1130768"/>
            <a:ext cx="0" cy="4089432"/>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7914973" y="773365"/>
            <a:ext cx="380232" cy="323165"/>
          </a:xfrm>
          <a:prstGeom prst="rect">
            <a:avLst/>
          </a:prstGeom>
          <a:noFill/>
        </p:spPr>
        <p:txBody>
          <a:bodyPr wrap="none" rtlCol="0">
            <a:spAutoFit/>
          </a:bodyPr>
          <a:lstStyle/>
          <a:p>
            <a:r>
              <a:rPr lang="it-IT" sz="1500" dirty="0"/>
              <a:t>13</a:t>
            </a:r>
          </a:p>
        </p:txBody>
      </p:sp>
      <p:sp>
        <p:nvSpPr>
          <p:cNvPr id="7" name="CasellaDiTesto 6"/>
          <p:cNvSpPr txBox="1"/>
          <p:nvPr/>
        </p:nvSpPr>
        <p:spPr>
          <a:xfrm>
            <a:off x="7914973" y="5220201"/>
            <a:ext cx="380232" cy="323165"/>
          </a:xfrm>
          <a:prstGeom prst="rect">
            <a:avLst/>
          </a:prstGeom>
          <a:noFill/>
        </p:spPr>
        <p:txBody>
          <a:bodyPr wrap="none" rtlCol="0">
            <a:spAutoFit/>
          </a:bodyPr>
          <a:lstStyle/>
          <a:p>
            <a:r>
              <a:rPr lang="it-IT" sz="1500" dirty="0"/>
              <a:t>18</a:t>
            </a:r>
          </a:p>
        </p:txBody>
      </p:sp>
    </p:spTree>
    <p:extLst>
      <p:ext uri="{BB962C8B-B14F-4D97-AF65-F5344CB8AC3E}">
        <p14:creationId xmlns:p14="http://schemas.microsoft.com/office/powerpoint/2010/main" val="62260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120" y="228872"/>
            <a:ext cx="4365836" cy="504595"/>
          </a:xfrm>
        </p:spPr>
        <p:txBody>
          <a:bodyPr>
            <a:noAutofit/>
          </a:bodyPr>
          <a:lstStyle/>
          <a:p>
            <a:r>
              <a:rPr lang="it-IT" sz="3600" dirty="0" smtClean="0">
                <a:solidFill>
                  <a:schemeClr val="tx2"/>
                </a:solidFill>
              </a:rPr>
              <a:t>Caratteristiche Livello 2</a:t>
            </a:r>
            <a:endParaRPr lang="it-IT" sz="3600" dirty="0">
              <a:solidFill>
                <a:schemeClr val="tx2"/>
              </a:solidFill>
            </a:endParaRPr>
          </a:p>
        </p:txBody>
      </p:sp>
      <p:cxnSp>
        <p:nvCxnSpPr>
          <p:cNvPr id="24" name="Straight Connector 23"/>
          <p:cNvCxnSpPr/>
          <p:nvPr/>
        </p:nvCxnSpPr>
        <p:spPr>
          <a:xfrm flipH="1">
            <a:off x="7682078" y="1678124"/>
            <a:ext cx="93835" cy="429664"/>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7825781" y="3690785"/>
            <a:ext cx="93835" cy="4296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Pie 25"/>
          <p:cNvSpPr/>
          <p:nvPr/>
        </p:nvSpPr>
        <p:spPr>
          <a:xfrm rot="371548">
            <a:off x="6141332" y="2001214"/>
            <a:ext cx="2018266" cy="2010833"/>
          </a:xfrm>
          <a:prstGeom prst="pie">
            <a:avLst>
              <a:gd name="adj1" fmla="val 0"/>
              <a:gd name="adj2" fmla="val 21566947"/>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chemeClr val="tx1"/>
              </a:solidFill>
              <a:latin typeface="DIN Next LT Pro Condensed" charset="0"/>
              <a:ea typeface="DIN Next LT Pro Condensed" charset="0"/>
              <a:cs typeface="DIN Next LT Pro Condensed" charset="0"/>
            </a:endParaRPr>
          </a:p>
        </p:txBody>
      </p:sp>
      <p:sp>
        <p:nvSpPr>
          <p:cNvPr id="28" name="Pie 27"/>
          <p:cNvSpPr/>
          <p:nvPr/>
        </p:nvSpPr>
        <p:spPr>
          <a:xfrm>
            <a:off x="6141332" y="2001214"/>
            <a:ext cx="2018266" cy="2010833"/>
          </a:xfrm>
          <a:prstGeom prst="pie">
            <a:avLst>
              <a:gd name="adj1" fmla="val 362366"/>
              <a:gd name="adj2" fmla="val 770991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chemeClr val="tx1"/>
              </a:solidFill>
            </a:endParaRPr>
          </a:p>
        </p:txBody>
      </p:sp>
      <p:sp>
        <p:nvSpPr>
          <p:cNvPr id="31" name="Pie 30"/>
          <p:cNvSpPr/>
          <p:nvPr/>
        </p:nvSpPr>
        <p:spPr>
          <a:xfrm>
            <a:off x="6141332" y="2001214"/>
            <a:ext cx="2018266" cy="2010833"/>
          </a:xfrm>
          <a:prstGeom prst="pie">
            <a:avLst>
              <a:gd name="adj1" fmla="val 7750729"/>
              <a:gd name="adj2" fmla="val 1481157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chemeClr val="tx1"/>
              </a:solidFill>
            </a:endParaRPr>
          </a:p>
        </p:txBody>
      </p:sp>
      <p:sp>
        <p:nvSpPr>
          <p:cNvPr id="32" name="Rectangle 31"/>
          <p:cNvSpPr/>
          <p:nvPr/>
        </p:nvSpPr>
        <p:spPr>
          <a:xfrm rot="16760219">
            <a:off x="6152473" y="2692497"/>
            <a:ext cx="702115" cy="435953"/>
          </a:xfrm>
          <a:prstGeom prst="rect">
            <a:avLst/>
          </a:prstGeom>
          <a:noFill/>
        </p:spPr>
        <p:txBody>
          <a:bodyPr wrap="none" lIns="76200" tIns="38100" rIns="76200" bIns="38100">
            <a:spAutoFit/>
          </a:bodyPr>
          <a:lstStyle/>
          <a:p>
            <a:pPr algn="ctr"/>
            <a:r>
              <a:rPr lang="ga-IE" sz="2333"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Gioco</a:t>
            </a:r>
          </a:p>
        </p:txBody>
      </p:sp>
      <p:sp>
        <p:nvSpPr>
          <p:cNvPr id="33" name="Rectangle 32"/>
          <p:cNvSpPr/>
          <p:nvPr/>
        </p:nvSpPr>
        <p:spPr>
          <a:xfrm rot="2161626">
            <a:off x="6966621" y="2299150"/>
            <a:ext cx="1112484" cy="435953"/>
          </a:xfrm>
          <a:prstGeom prst="rect">
            <a:avLst/>
          </a:prstGeom>
          <a:noFill/>
        </p:spPr>
        <p:txBody>
          <a:bodyPr wrap="none" lIns="76200" tIns="38100" rIns="76200" bIns="38100">
            <a:spAutoFit/>
          </a:bodyPr>
          <a:lstStyle/>
          <a:p>
            <a:pPr algn="ctr"/>
            <a:r>
              <a:rPr lang="ga-IE" sz="2333"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Giocatore</a:t>
            </a:r>
          </a:p>
        </p:txBody>
      </p:sp>
      <p:sp>
        <p:nvSpPr>
          <p:cNvPr id="34" name="Rectangle 33"/>
          <p:cNvSpPr/>
          <p:nvPr/>
        </p:nvSpPr>
        <p:spPr>
          <a:xfrm rot="20099164">
            <a:off x="6734921" y="3316321"/>
            <a:ext cx="1208664" cy="435953"/>
          </a:xfrm>
          <a:prstGeom prst="rect">
            <a:avLst/>
          </a:prstGeom>
          <a:noFill/>
        </p:spPr>
        <p:txBody>
          <a:bodyPr wrap="none" lIns="76200" tIns="38100" rIns="76200" bIns="38100">
            <a:spAutoFit/>
          </a:bodyPr>
          <a:lstStyle/>
          <a:p>
            <a:pPr algn="ctr"/>
            <a:r>
              <a:rPr lang="ga-IE" sz="2333"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Allenatore</a:t>
            </a:r>
          </a:p>
        </p:txBody>
      </p:sp>
      <p:cxnSp>
        <p:nvCxnSpPr>
          <p:cNvPr id="35" name="Straight Connector 34"/>
          <p:cNvCxnSpPr/>
          <p:nvPr/>
        </p:nvCxnSpPr>
        <p:spPr>
          <a:xfrm flipH="1">
            <a:off x="6109111" y="2250253"/>
            <a:ext cx="371118"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1059371" y="2838724"/>
            <a:ext cx="1297517" cy="2725208"/>
            <a:chOff x="2849027" y="558471"/>
            <a:chExt cx="1333500" cy="3270250"/>
          </a:xfrm>
        </p:grpSpPr>
        <p:sp>
          <p:nvSpPr>
            <p:cNvPr id="38" name="Rounded Rectangle 37">
              <a:hlinkClick r:id="rId2" action="ppaction://hlinksldjump"/>
            </p:cNvPr>
            <p:cNvSpPr/>
            <p:nvPr/>
          </p:nvSpPr>
          <p:spPr>
            <a:xfrm>
              <a:off x="2849027" y="558471"/>
              <a:ext cx="1333500" cy="3270250"/>
            </a:xfrm>
            <a:prstGeom prst="roundRect">
              <a:avLst/>
            </a:prstGeom>
            <a:gradFill flip="none" rotWithShape="1">
              <a:gsLst>
                <a:gs pos="0">
                  <a:schemeClr val="tx1">
                    <a:lumMod val="50000"/>
                    <a:lumOff val="50000"/>
                  </a:schemeClr>
                </a:gs>
                <a:gs pos="100000">
                  <a:srgbClr val="FFFFFF"/>
                </a:gs>
              </a:gsLst>
              <a:path path="rect">
                <a:fillToRect l="100000" t="100000"/>
              </a:path>
              <a:tileRect r="-100000" b="-100000"/>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39" name="Oval 38"/>
            <p:cNvSpPr/>
            <p:nvPr/>
          </p:nvSpPr>
          <p:spPr>
            <a:xfrm>
              <a:off x="2849027" y="2198887"/>
              <a:ext cx="1333500" cy="1619251"/>
            </a:xfrm>
            <a:prstGeom prst="ellipse">
              <a:avLst/>
            </a:prstGeom>
            <a:gradFill flip="none" rotWithShape="1">
              <a:gsLst>
                <a:gs pos="0">
                  <a:schemeClr val="bg1">
                    <a:lumMod val="65000"/>
                  </a:schemeClr>
                </a:gs>
                <a:gs pos="100000">
                  <a:srgbClr val="FFFFFF"/>
                </a:gs>
              </a:gsLst>
              <a:path path="rect">
                <a:fillToRect l="100000" t="100000"/>
              </a:path>
              <a:tileRect r="-100000" b="-100000"/>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40" name="Oval 39"/>
            <p:cNvSpPr/>
            <p:nvPr/>
          </p:nvSpPr>
          <p:spPr>
            <a:xfrm>
              <a:off x="2849027" y="558471"/>
              <a:ext cx="1333500" cy="1619250"/>
            </a:xfrm>
            <a:prstGeom prst="ellipse">
              <a:avLst/>
            </a:prstGeom>
            <a:gradFill flip="none" rotWithShape="1">
              <a:gsLst>
                <a:gs pos="0">
                  <a:schemeClr val="bg1">
                    <a:lumMod val="50000"/>
                  </a:schemeClr>
                </a:gs>
                <a:gs pos="100000">
                  <a:srgbClr val="FFFFFF"/>
                </a:gs>
              </a:gsLst>
              <a:path path="circle">
                <a:fillToRect l="100000" t="100000"/>
              </a:path>
              <a:tileRect r="-100000" b="-100000"/>
            </a:gra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41" name="Rectangle 40"/>
            <p:cNvSpPr/>
            <p:nvPr/>
          </p:nvSpPr>
          <p:spPr>
            <a:xfrm>
              <a:off x="2997078" y="1042613"/>
              <a:ext cx="1019512" cy="584854"/>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13-15</a:t>
              </a:r>
            </a:p>
          </p:txBody>
        </p:sp>
        <p:sp>
          <p:nvSpPr>
            <p:cNvPr id="42" name="Rectangle 41"/>
            <p:cNvSpPr/>
            <p:nvPr/>
          </p:nvSpPr>
          <p:spPr>
            <a:xfrm>
              <a:off x="2997079" y="2706889"/>
              <a:ext cx="1019512" cy="584854"/>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16-18</a:t>
              </a:r>
            </a:p>
          </p:txBody>
        </p:sp>
      </p:grpSp>
      <p:sp>
        <p:nvSpPr>
          <p:cNvPr id="43" name="Rectangle 42"/>
          <p:cNvSpPr/>
          <p:nvPr/>
        </p:nvSpPr>
        <p:spPr>
          <a:xfrm>
            <a:off x="907966" y="2351410"/>
            <a:ext cx="1500411" cy="487378"/>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Adolescenti</a:t>
            </a:r>
          </a:p>
        </p:txBody>
      </p:sp>
      <p:grpSp>
        <p:nvGrpSpPr>
          <p:cNvPr id="44" name="Group 43"/>
          <p:cNvGrpSpPr/>
          <p:nvPr/>
        </p:nvGrpSpPr>
        <p:grpSpPr>
          <a:xfrm>
            <a:off x="825901" y="598353"/>
            <a:ext cx="1644168" cy="1362108"/>
            <a:chOff x="4956532" y="641107"/>
            <a:chExt cx="3834531" cy="2235062"/>
          </a:xfrm>
        </p:grpSpPr>
        <p:pic>
          <p:nvPicPr>
            <p:cNvPr id="45" name="Picture 44"/>
            <p:cNvPicPr>
              <a:picLocks noChangeAspect="1"/>
            </p:cNvPicPr>
            <p:nvPr/>
          </p:nvPicPr>
          <p:blipFill rotWithShape="1">
            <a:blip r:embed="rId3">
              <a:duotone>
                <a:schemeClr val="bg2">
                  <a:shade val="45000"/>
                  <a:satMod val="135000"/>
                </a:schemeClr>
                <a:prstClr val="white"/>
              </a:duotone>
            </a:blip>
            <a:srcRect l="5000" t="4473" r="3859" b="15880"/>
            <a:stretch/>
          </p:blipFill>
          <p:spPr>
            <a:xfrm>
              <a:off x="4956532" y="641107"/>
              <a:ext cx="3834531" cy="2235062"/>
            </a:xfrm>
            <a:prstGeom prst="ellipse">
              <a:avLst/>
            </a:prstGeom>
            <a:ln>
              <a:noFill/>
            </a:ln>
            <a:effectLst>
              <a:softEdge rad="112500"/>
            </a:effectLst>
          </p:spPr>
        </p:pic>
        <p:sp>
          <p:nvSpPr>
            <p:cNvPr id="46" name="Rectangle 45"/>
            <p:cNvSpPr/>
            <p:nvPr/>
          </p:nvSpPr>
          <p:spPr>
            <a:xfrm>
              <a:off x="7407567" y="1608080"/>
              <a:ext cx="318208" cy="257825"/>
            </a:xfrm>
            <a:prstGeom prst="rect">
              <a:avLst/>
            </a:prstGeom>
            <a:solidFill>
              <a:schemeClr val="bg1">
                <a:alpha val="88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7" name="Rectangle 46"/>
            <p:cNvSpPr/>
            <p:nvPr/>
          </p:nvSpPr>
          <p:spPr>
            <a:xfrm>
              <a:off x="6076757" y="1664369"/>
              <a:ext cx="262494" cy="257848"/>
            </a:xfrm>
            <a:prstGeom prst="rect">
              <a:avLst/>
            </a:prstGeom>
            <a:solidFill>
              <a:schemeClr val="bg1">
                <a:alpha val="82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pic>
        <p:nvPicPr>
          <p:cNvPr id="48" name="Picture 47"/>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Texturizer/>
                    </a14:imgEffect>
                    <a14:imgEffect>
                      <a14:saturation sat="0"/>
                    </a14:imgEffect>
                  </a14:imgLayer>
                </a14:imgProps>
              </a:ext>
            </a:extLst>
          </a:blip>
          <a:stretch>
            <a:fillRect/>
          </a:stretch>
        </p:blipFill>
        <p:spPr>
          <a:xfrm>
            <a:off x="2470070" y="946791"/>
            <a:ext cx="1601936" cy="1206091"/>
          </a:xfrm>
          <a:prstGeom prst="ellipse">
            <a:avLst/>
          </a:prstGeom>
          <a:ln>
            <a:noFill/>
          </a:ln>
          <a:effectLst>
            <a:softEdge rad="112500"/>
          </a:effectLst>
        </p:spPr>
      </p:pic>
      <p:sp>
        <p:nvSpPr>
          <p:cNvPr id="29" name="TextBox 28"/>
          <p:cNvSpPr txBox="1"/>
          <p:nvPr/>
        </p:nvSpPr>
        <p:spPr>
          <a:xfrm>
            <a:off x="4288365" y="908948"/>
            <a:ext cx="3973798" cy="784830"/>
          </a:xfrm>
          <a:prstGeom prst="rect">
            <a:avLst/>
          </a:prstGeom>
          <a:solidFill>
            <a:schemeClr val="accent3">
              <a:lumMod val="60000"/>
              <a:lumOff val="40000"/>
            </a:schemeClr>
          </a:solidFill>
          <a:ln>
            <a:solidFill>
              <a:schemeClr val="accent3"/>
            </a:solidFill>
          </a:ln>
        </p:spPr>
        <p:txBody>
          <a:bodyPr wrap="square" rtlCol="0">
            <a:spAutoFit/>
          </a:bodyPr>
          <a:lstStyle/>
          <a:p>
            <a:r>
              <a:rPr lang="it-IT" sz="1500" b="1" dirty="0">
                <a:latin typeface="DIN Next LT Pro Condensed" charset="0"/>
                <a:ea typeface="DIN Next LT Pro Condensed" charset="0"/>
                <a:cs typeface="DIN Next LT Pro Condensed" charset="0"/>
              </a:rPr>
              <a:t>In piccoli gruppi</a:t>
            </a:r>
            <a:r>
              <a:rPr lang="it-IT" sz="1500" dirty="0">
                <a:latin typeface="DIN Next LT Pro Condensed" charset="0"/>
                <a:ea typeface="DIN Next LT Pro Condensed" charset="0"/>
                <a:cs typeface="DIN Next LT Pro Condensed" charset="0"/>
              </a:rPr>
              <a:t>, discutere ed elencare le caratteristiche del giocatore per ciascuno dei periodi di questo livello di Rugby</a:t>
            </a:r>
          </a:p>
        </p:txBody>
      </p:sp>
      <p:sp>
        <p:nvSpPr>
          <p:cNvPr id="30" name="TextBox 29"/>
          <p:cNvSpPr txBox="1"/>
          <p:nvPr/>
        </p:nvSpPr>
        <p:spPr>
          <a:xfrm>
            <a:off x="2709192" y="2250253"/>
            <a:ext cx="3419662" cy="1041992"/>
          </a:xfrm>
          <a:prstGeom prst="rect">
            <a:avLst/>
          </a:prstGeom>
          <a:solidFill>
            <a:schemeClr val="bg1">
              <a:lumMod val="85000"/>
            </a:schemeClr>
          </a:solidFill>
          <a:ln>
            <a:solidFill>
              <a:schemeClr val="bg1">
                <a:lumMod val="85000"/>
              </a:schemeClr>
            </a:solidFill>
          </a:ln>
        </p:spPr>
        <p:txBody>
          <a:bodyPr wrap="square" rtlCol="0">
            <a:spAutoFit/>
          </a:bodyPr>
          <a:lstStyle/>
          <a:p>
            <a:r>
              <a:rPr lang="it-IT" sz="1500" b="1" dirty="0">
                <a:latin typeface="DIN Next LT Pro Condensed" charset="0"/>
                <a:ea typeface="DIN Next LT Pro Condensed" charset="0"/>
                <a:cs typeface="DIN Next LT Pro Condensed" charset="0"/>
              </a:rPr>
              <a:t>In piccoli gruppi</a:t>
            </a:r>
            <a:r>
              <a:rPr lang="it-IT" sz="1500" dirty="0">
                <a:latin typeface="DIN Next LT Pro Condensed" charset="0"/>
                <a:ea typeface="DIN Next LT Pro Condensed" charset="0"/>
                <a:cs typeface="DIN Next LT Pro Condensed" charset="0"/>
              </a:rPr>
              <a:t>, discutere ed elencare le caratteristiche del gioco per ciascuno dei periodi di questo livello di Rugby</a:t>
            </a:r>
          </a:p>
        </p:txBody>
      </p:sp>
      <p:sp>
        <p:nvSpPr>
          <p:cNvPr id="49" name="TextBox 48"/>
          <p:cNvSpPr txBox="1"/>
          <p:nvPr/>
        </p:nvSpPr>
        <p:spPr>
          <a:xfrm>
            <a:off x="4241495" y="4115034"/>
            <a:ext cx="4020668" cy="1015663"/>
          </a:xfrm>
          <a:prstGeom prst="rect">
            <a:avLst/>
          </a:prstGeom>
          <a:solidFill>
            <a:schemeClr val="accent2">
              <a:lumMod val="40000"/>
              <a:lumOff val="60000"/>
            </a:schemeClr>
          </a:solidFill>
          <a:ln>
            <a:solidFill>
              <a:srgbClr val="FF0000"/>
            </a:solidFill>
          </a:ln>
        </p:spPr>
        <p:txBody>
          <a:bodyPr wrap="square" rtlCol="0">
            <a:spAutoFit/>
          </a:bodyPr>
          <a:lstStyle/>
          <a:p>
            <a:r>
              <a:rPr lang="it-IT" sz="1500" b="1" dirty="0">
                <a:latin typeface="DIN Next LT Pro Condensed" charset="0"/>
                <a:ea typeface="DIN Next LT Pro Condensed" charset="0"/>
                <a:cs typeface="DIN Next LT Pro Condensed" charset="0"/>
              </a:rPr>
              <a:t>In piccoli gruppi</a:t>
            </a:r>
            <a:r>
              <a:rPr lang="it-IT" sz="1500" dirty="0">
                <a:latin typeface="DIN Next LT Pro Condensed" charset="0"/>
                <a:ea typeface="DIN Next LT Pro Condensed" charset="0"/>
                <a:cs typeface="DIN Next LT Pro Condensed" charset="0"/>
              </a:rPr>
              <a:t>, discutere ed elencare le caratteristiche di un allenatore efficace e del contesto di allenamento per ciascuno dei periodi di questo livello di Rugby</a:t>
            </a:r>
          </a:p>
        </p:txBody>
      </p:sp>
    </p:spTree>
    <p:extLst>
      <p:ext uri="{BB962C8B-B14F-4D97-AF65-F5344CB8AC3E}">
        <p14:creationId xmlns:p14="http://schemas.microsoft.com/office/powerpoint/2010/main" val="1399272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e 11"/>
          <p:cNvSpPr/>
          <p:nvPr/>
        </p:nvSpPr>
        <p:spPr>
          <a:xfrm rot="371548">
            <a:off x="6075014" y="1931499"/>
            <a:ext cx="2018266" cy="2010833"/>
          </a:xfrm>
          <a:prstGeom prst="pie">
            <a:avLst>
              <a:gd name="adj1" fmla="val 0"/>
              <a:gd name="adj2" fmla="val 21566947"/>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chemeClr val="tx1"/>
              </a:solidFill>
            </a:endParaRPr>
          </a:p>
        </p:txBody>
      </p:sp>
      <p:sp>
        <p:nvSpPr>
          <p:cNvPr id="13" name="Pie 12"/>
          <p:cNvSpPr/>
          <p:nvPr/>
        </p:nvSpPr>
        <p:spPr>
          <a:xfrm>
            <a:off x="6075014" y="1931499"/>
            <a:ext cx="2018266" cy="2010833"/>
          </a:xfrm>
          <a:prstGeom prst="pie">
            <a:avLst>
              <a:gd name="adj1" fmla="val 362366"/>
              <a:gd name="adj2" fmla="val 770991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chemeClr val="tx1"/>
              </a:solidFill>
            </a:endParaRPr>
          </a:p>
        </p:txBody>
      </p:sp>
      <p:sp>
        <p:nvSpPr>
          <p:cNvPr id="14" name="Pie 13"/>
          <p:cNvSpPr/>
          <p:nvPr/>
        </p:nvSpPr>
        <p:spPr>
          <a:xfrm>
            <a:off x="6075014" y="1931499"/>
            <a:ext cx="2018266" cy="2010833"/>
          </a:xfrm>
          <a:prstGeom prst="pie">
            <a:avLst>
              <a:gd name="adj1" fmla="val 7750729"/>
              <a:gd name="adj2" fmla="val 1481157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chemeClr val="tx1"/>
              </a:solidFill>
            </a:endParaRPr>
          </a:p>
        </p:txBody>
      </p:sp>
      <p:sp>
        <p:nvSpPr>
          <p:cNvPr id="18" name="Rounded Rectangle 17"/>
          <p:cNvSpPr/>
          <p:nvPr/>
        </p:nvSpPr>
        <p:spPr>
          <a:xfrm>
            <a:off x="1068323" y="2577920"/>
            <a:ext cx="1111250" cy="2725208"/>
          </a:xfrm>
          <a:prstGeom prst="roundRect">
            <a:avLst/>
          </a:prstGeom>
          <a:gradFill flip="none" rotWithShape="1">
            <a:gsLst>
              <a:gs pos="0">
                <a:schemeClr val="tx1">
                  <a:lumMod val="50000"/>
                  <a:lumOff val="50000"/>
                </a:schemeClr>
              </a:gs>
              <a:gs pos="100000">
                <a:srgbClr val="FFFFFF"/>
              </a:gs>
            </a:gsLst>
            <a:path path="rect">
              <a:fillToRect l="100000" t="100000"/>
            </a:path>
            <a:tileRect r="-100000" b="-100000"/>
          </a:gra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9" name="Oval 18"/>
          <p:cNvSpPr/>
          <p:nvPr/>
        </p:nvSpPr>
        <p:spPr>
          <a:xfrm>
            <a:off x="1068323" y="3944934"/>
            <a:ext cx="1111250" cy="1349376"/>
          </a:xfrm>
          <a:prstGeom prst="ellipse">
            <a:avLst/>
          </a:prstGeom>
          <a:gradFill flip="none" rotWithShape="1">
            <a:gsLst>
              <a:gs pos="0">
                <a:schemeClr val="bg1">
                  <a:lumMod val="65000"/>
                </a:schemeClr>
              </a:gs>
              <a:gs pos="100000">
                <a:srgbClr val="FFFFFF"/>
              </a:gs>
            </a:gsLst>
            <a:path path="rect">
              <a:fillToRect l="100000" t="100000"/>
            </a:path>
            <a:tileRect r="-100000" b="-100000"/>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20" name="Oval 19"/>
          <p:cNvSpPr/>
          <p:nvPr/>
        </p:nvSpPr>
        <p:spPr>
          <a:xfrm>
            <a:off x="1068323" y="2577920"/>
            <a:ext cx="1111250" cy="1349375"/>
          </a:xfrm>
          <a:prstGeom prst="ellipse">
            <a:avLst/>
          </a:prstGeom>
          <a:gradFill flip="none" rotWithShape="1">
            <a:gsLst>
              <a:gs pos="0">
                <a:schemeClr val="bg1">
                  <a:lumMod val="50000"/>
                </a:schemeClr>
              </a:gs>
              <a:gs pos="100000">
                <a:srgbClr val="FFFFFF"/>
              </a:gs>
            </a:gsLst>
            <a:path path="circle">
              <a:fillToRect l="100000" t="100000"/>
            </a:path>
            <a:tileRect r="-100000" b="-100000"/>
          </a:gra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sp>
        <p:nvSpPr>
          <p:cNvPr id="21" name="Rectangle 20"/>
          <p:cNvSpPr/>
          <p:nvPr/>
        </p:nvSpPr>
        <p:spPr>
          <a:xfrm>
            <a:off x="1141205" y="2981372"/>
            <a:ext cx="950581" cy="487378"/>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13-15</a:t>
            </a:r>
          </a:p>
        </p:txBody>
      </p:sp>
      <p:sp>
        <p:nvSpPr>
          <p:cNvPr id="22" name="Rectangle 21"/>
          <p:cNvSpPr/>
          <p:nvPr/>
        </p:nvSpPr>
        <p:spPr>
          <a:xfrm>
            <a:off x="1141206" y="4368268"/>
            <a:ext cx="950581" cy="487378"/>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16-18</a:t>
            </a:r>
          </a:p>
        </p:txBody>
      </p:sp>
      <p:sp>
        <p:nvSpPr>
          <p:cNvPr id="23" name="Rectangle 22"/>
          <p:cNvSpPr/>
          <p:nvPr/>
        </p:nvSpPr>
        <p:spPr>
          <a:xfrm>
            <a:off x="882055" y="2073470"/>
            <a:ext cx="1500411" cy="487378"/>
          </a:xfrm>
          <a:prstGeom prst="rect">
            <a:avLst/>
          </a:prstGeom>
          <a:noFill/>
        </p:spPr>
        <p:txBody>
          <a:bodyPr wrap="none" lIns="76200" tIns="38100" rIns="76200" bIns="38100">
            <a:spAutoFit/>
          </a:bodyPr>
          <a:lstStyle/>
          <a:p>
            <a:pPr algn="ctr"/>
            <a:r>
              <a:rPr lang="ga-IE" sz="2667" b="1" dirty="0">
                <a:ln w="12700">
                  <a:solidFill>
                    <a:schemeClr val="bg2">
                      <a:lumMod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Adolescenti</a:t>
            </a:r>
          </a:p>
        </p:txBody>
      </p:sp>
      <p:graphicFrame>
        <p:nvGraphicFramePr>
          <p:cNvPr id="24" name="Table 23"/>
          <p:cNvGraphicFramePr>
            <a:graphicFrameLocks noGrp="1"/>
          </p:cNvGraphicFramePr>
          <p:nvPr>
            <p:extLst>
              <p:ext uri="{D42A27DB-BD31-4B8C-83A1-F6EECF244321}">
                <p14:modId xmlns:p14="http://schemas.microsoft.com/office/powerpoint/2010/main" val="1889151069"/>
              </p:ext>
            </p:extLst>
          </p:nvPr>
        </p:nvGraphicFramePr>
        <p:xfrm>
          <a:off x="2677868" y="2094222"/>
          <a:ext cx="3294581" cy="1987009"/>
        </p:xfrm>
        <a:graphic>
          <a:graphicData uri="http://schemas.openxmlformats.org/drawingml/2006/table">
            <a:tbl>
              <a:tblPr/>
              <a:tblGrid>
                <a:gridCol w="420737"/>
                <a:gridCol w="2873844"/>
              </a:tblGrid>
              <a:tr h="797077">
                <a:tc>
                  <a:txBody>
                    <a:bodyPr/>
                    <a:lstStyle/>
                    <a:p>
                      <a:pPr algn="l" fontAlgn="ctr"/>
                      <a:r>
                        <a:rPr lang="it-IT" sz="1200" b="0" i="0" u="none" strike="noStrike" noProof="0" dirty="0">
                          <a:solidFill>
                            <a:srgbClr val="000000"/>
                          </a:solidFill>
                          <a:effectLst/>
                          <a:latin typeface="DIN Next LT Pro Condensed" charset="0"/>
                          <a:ea typeface="DIN Next LT Pro Condensed" charset="0"/>
                          <a:cs typeface="DIN Next LT Pro Condensed" charset="0"/>
                        </a:rPr>
                        <a:t>12-14 anni</a:t>
                      </a: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noProof="0" dirty="0" smtClean="0">
                          <a:solidFill>
                            <a:srgbClr val="000000"/>
                          </a:solidFill>
                          <a:effectLst/>
                          <a:latin typeface="DIN Next LT Pro Condensed" charset="0"/>
                          <a:ea typeface="DIN Next LT Pro Condensed" charset="0"/>
                          <a:cs typeface="DIN Next LT Pro Condensed" charset="0"/>
                        </a:rPr>
                        <a:t>Un gioco di continuità che si evolve dalle fasi di conquista nel rispetto dei principi. La qualità dell'utilità offensiva e difensiva si rapporta ad uno spazio più ampio. </a:t>
                      </a:r>
                      <a:endParaRPr lang="it-IT" sz="1200" b="0" i="0" u="none" strike="noStrike" noProof="0" dirty="0">
                        <a:solidFill>
                          <a:srgbClr val="000000"/>
                        </a:solidFill>
                        <a:effectLst/>
                        <a:latin typeface="DIN Next LT Pro Condensed" charset="0"/>
                        <a:ea typeface="DIN Next LT Pro Condensed" charset="0"/>
                        <a:cs typeface="DIN Next LT Pro Condensed" charset="0"/>
                      </a:endParaRP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32">
                <a:tc>
                  <a:txBody>
                    <a:bodyPr/>
                    <a:lstStyle/>
                    <a:p>
                      <a:pPr algn="l" fontAlgn="ctr"/>
                      <a:r>
                        <a:rPr lang="it-IT" sz="1200" b="0" i="0" u="none" strike="noStrike" noProof="0" dirty="0">
                          <a:solidFill>
                            <a:srgbClr val="000000"/>
                          </a:solidFill>
                          <a:effectLst/>
                          <a:latin typeface="DIN Next LT Pro Condensed" charset="0"/>
                          <a:ea typeface="DIN Next LT Pro Condensed" charset="0"/>
                          <a:cs typeface="DIN Next LT Pro Condensed" charset="0"/>
                        </a:rPr>
                        <a:t>15-18 anni</a:t>
                      </a: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noProof="0" dirty="0" smtClean="0">
                          <a:solidFill>
                            <a:srgbClr val="000000"/>
                          </a:solidFill>
                          <a:effectLst/>
                          <a:latin typeface="DIN Next LT Pro Condensed" charset="0"/>
                          <a:ea typeface="DIN Next LT Pro Condensed" charset="0"/>
                          <a:cs typeface="DIN Next LT Pro Condensed" charset="0"/>
                        </a:rPr>
                        <a:t>Un gioco in cui la continuità efficace si concretizza attraverso la qualità delle competenze di ruolo nelle fasi di conquista e nelle prime fasi di gioco, connesse con la qualità delle competenze polivalenti. </a:t>
                      </a:r>
                      <a:endParaRPr lang="it-IT" sz="1200" b="0" i="0" u="none" strike="noStrike" noProof="0" dirty="0">
                        <a:solidFill>
                          <a:srgbClr val="000000"/>
                        </a:solidFill>
                        <a:effectLst/>
                        <a:latin typeface="DIN Next LT Pro Condensed" charset="0"/>
                        <a:ea typeface="DIN Next LT Pro Condensed" charset="0"/>
                        <a:cs typeface="DIN Next LT Pro Condensed" charset="0"/>
                      </a:endParaRP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756901785"/>
              </p:ext>
            </p:extLst>
          </p:nvPr>
        </p:nvGraphicFramePr>
        <p:xfrm>
          <a:off x="4979924" y="288614"/>
          <a:ext cx="3937104" cy="1301326"/>
        </p:xfrm>
        <a:graphic>
          <a:graphicData uri="http://schemas.openxmlformats.org/drawingml/2006/table">
            <a:tbl>
              <a:tblPr/>
              <a:tblGrid>
                <a:gridCol w="502790"/>
                <a:gridCol w="3434314"/>
              </a:tblGrid>
              <a:tr h="543983">
                <a:tc>
                  <a:txBody>
                    <a:bodyPr/>
                    <a:lstStyle/>
                    <a:p>
                      <a:pPr algn="l" fontAlgn="ctr"/>
                      <a:r>
                        <a:rPr lang="it-IT" sz="1200" b="0" i="0" u="none" strike="noStrike" noProof="0" dirty="0">
                          <a:solidFill>
                            <a:srgbClr val="008000"/>
                          </a:solidFill>
                          <a:effectLst/>
                          <a:latin typeface="DIN Next LT Pro Condensed" charset="0"/>
                          <a:ea typeface="DIN Next LT Pro Condensed" charset="0"/>
                          <a:cs typeface="DIN Next LT Pro Condensed" charset="0"/>
                        </a:rPr>
                        <a:t>12-14 anni</a:t>
                      </a: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noProof="0" dirty="0" smtClean="0">
                          <a:solidFill>
                            <a:srgbClr val="008000"/>
                          </a:solidFill>
                          <a:effectLst/>
                          <a:latin typeface="DIN Next LT Pro Condensed" charset="0"/>
                          <a:ea typeface="DIN Next LT Pro Condensed" charset="0"/>
                          <a:cs typeface="DIN Next LT Pro Condensed" charset="0"/>
                        </a:rPr>
                        <a:t>Grandi differenze individuali (emozionali, fisiche, motorie) - partecipazione alla squadra - determinato ad apprendere - iniziano a sfidare l'autorità. </a:t>
                      </a:r>
                      <a:endParaRPr lang="it-IT" sz="1200" b="0" i="0" u="none" strike="noStrike" noProof="0" dirty="0">
                        <a:solidFill>
                          <a:srgbClr val="008000"/>
                        </a:solidFill>
                        <a:effectLst/>
                        <a:latin typeface="DIN Next LT Pro Condensed" charset="0"/>
                        <a:ea typeface="DIN Next LT Pro Condensed" charset="0"/>
                        <a:cs typeface="DIN Next LT Pro Condensed" charset="0"/>
                      </a:endParaRP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1783">
                <a:tc>
                  <a:txBody>
                    <a:bodyPr/>
                    <a:lstStyle/>
                    <a:p>
                      <a:pPr algn="l" fontAlgn="ctr"/>
                      <a:r>
                        <a:rPr lang="it-IT" sz="1200" b="0" i="0" u="none" strike="noStrike" noProof="0" dirty="0">
                          <a:solidFill>
                            <a:srgbClr val="008000"/>
                          </a:solidFill>
                          <a:effectLst/>
                          <a:latin typeface="DIN Next LT Pro Condensed" charset="0"/>
                          <a:ea typeface="DIN Next LT Pro Condensed" charset="0"/>
                          <a:cs typeface="DIN Next LT Pro Condensed" charset="0"/>
                        </a:rPr>
                        <a:t>15-18 anni</a:t>
                      </a: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noProof="0" dirty="0" smtClean="0">
                          <a:solidFill>
                            <a:srgbClr val="008000"/>
                          </a:solidFill>
                          <a:effectLst/>
                          <a:latin typeface="DIN Next LT Pro Condensed" charset="0"/>
                          <a:ea typeface="DIN Next LT Pro Condensed" charset="0"/>
                          <a:cs typeface="DIN Next LT Pro Condensed" charset="0"/>
                        </a:rPr>
                        <a:t>Conformità all’identità di squadra - ambizione all’affermazione - Indipendenza di opinione e pensiero - aumento della forza, della  velocità e della dimensione fisica.</a:t>
                      </a:r>
                      <a:endParaRPr lang="it-IT" sz="1200" b="0" i="0" u="none" strike="noStrike" noProof="0" dirty="0">
                        <a:solidFill>
                          <a:srgbClr val="008000"/>
                        </a:solidFill>
                        <a:effectLst/>
                        <a:latin typeface="DIN Next LT Pro Condensed" charset="0"/>
                        <a:ea typeface="DIN Next LT Pro Condensed" charset="0"/>
                        <a:cs typeface="DIN Next LT Pro Condensed" charset="0"/>
                      </a:endParaRP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749678622"/>
              </p:ext>
            </p:extLst>
          </p:nvPr>
        </p:nvGraphicFramePr>
        <p:xfrm>
          <a:off x="3231517" y="4122288"/>
          <a:ext cx="4861762" cy="1484206"/>
        </p:xfrm>
        <a:graphic>
          <a:graphicData uri="http://schemas.openxmlformats.org/drawingml/2006/table">
            <a:tbl>
              <a:tblPr/>
              <a:tblGrid>
                <a:gridCol w="620874"/>
                <a:gridCol w="4240888"/>
              </a:tblGrid>
              <a:tr h="721783">
                <a:tc>
                  <a:txBody>
                    <a:bodyPr/>
                    <a:lstStyle/>
                    <a:p>
                      <a:pPr algn="l" fontAlgn="ctr"/>
                      <a:r>
                        <a:rPr lang="it-IT" sz="1200" b="0" i="0" u="none" strike="noStrike" noProof="0" dirty="0">
                          <a:solidFill>
                            <a:srgbClr val="FF0000"/>
                          </a:solidFill>
                          <a:effectLst/>
                          <a:latin typeface="DIN Next LT Pro Condensed" charset="0"/>
                          <a:ea typeface="DIN Next LT Pro Condensed" charset="0"/>
                          <a:cs typeface="DIN Next LT Pro Condensed" charset="0"/>
                        </a:rPr>
                        <a:t>12-14 anni</a:t>
                      </a: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noProof="0" dirty="0" smtClean="0">
                          <a:solidFill>
                            <a:srgbClr val="FF0000"/>
                          </a:solidFill>
                          <a:effectLst/>
                          <a:latin typeface="DIN Next LT Pro Condensed" charset="0"/>
                          <a:ea typeface="DIN Next LT Pro Condensed" charset="0"/>
                          <a:cs typeface="DIN Next LT Pro Condensed" charset="0"/>
                        </a:rPr>
                        <a:t>Un formatore, appassionato e paziente, che attraverso la coerenza nella visione, nell’allenamento, nei comportamenti, nelle relazioni e nella comunicazione genera stabilità, determinando un gioco che rispetta l’utilità</a:t>
                      </a:r>
                      <a:endParaRPr lang="it-IT" sz="1200" b="0" i="0" u="none" strike="noStrike" noProof="0" dirty="0">
                        <a:solidFill>
                          <a:srgbClr val="FF0000"/>
                        </a:solidFill>
                        <a:effectLst/>
                        <a:latin typeface="DIN Next LT Pro Condensed" charset="0"/>
                        <a:ea typeface="DIN Next LT Pro Condensed" charset="0"/>
                        <a:cs typeface="DIN Next LT Pro Condensed" charset="0"/>
                      </a:endParaRP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1783">
                <a:tc>
                  <a:txBody>
                    <a:bodyPr/>
                    <a:lstStyle/>
                    <a:p>
                      <a:pPr algn="l" fontAlgn="ctr"/>
                      <a:r>
                        <a:rPr lang="it-IT" sz="1200" b="0" i="0" u="none" strike="noStrike" noProof="0" dirty="0">
                          <a:solidFill>
                            <a:srgbClr val="FF0000"/>
                          </a:solidFill>
                          <a:effectLst/>
                          <a:latin typeface="DIN Next LT Pro Condensed" charset="0"/>
                          <a:ea typeface="DIN Next LT Pro Condensed" charset="0"/>
                          <a:cs typeface="DIN Next LT Pro Condensed" charset="0"/>
                        </a:rPr>
                        <a:t>15-18 anni</a:t>
                      </a: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200" b="0" i="0" u="none" strike="noStrike" noProof="0" dirty="0" smtClean="0">
                          <a:solidFill>
                            <a:srgbClr val="FF0000"/>
                          </a:solidFill>
                          <a:effectLst/>
                          <a:latin typeface="DIN Next LT Pro Condensed" charset="0"/>
                          <a:ea typeface="DIN Next LT Pro Condensed" charset="0"/>
                          <a:cs typeface="DIN Next LT Pro Condensed" charset="0"/>
                        </a:rPr>
                        <a:t>Un motore che ottimizzi il tempo nella risoluzione delle problematiche legate allo sviluppo dei giocatori, alla motivazione ed alla competizione, attento, con capacità critica, ai dettagli ed alla relazione tra prima fase e movimento (organizzazione ed essenza)</a:t>
                      </a:r>
                      <a:endParaRPr lang="it-IT" sz="1200" b="0" i="0" u="none" strike="noStrike" noProof="0" dirty="0">
                        <a:solidFill>
                          <a:srgbClr val="FF0000"/>
                        </a:solidFill>
                        <a:effectLst/>
                        <a:latin typeface="DIN Next LT Pro Condensed" charset="0"/>
                        <a:ea typeface="DIN Next LT Pro Condensed" charset="0"/>
                        <a:cs typeface="DIN Next LT Pro Condensed" charset="0"/>
                      </a:endParaRPr>
                    </a:p>
                  </a:txBody>
                  <a:tcPr marL="10583" marR="10583" marT="10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8" name="Straight Connector 27"/>
          <p:cNvCxnSpPr/>
          <p:nvPr/>
        </p:nvCxnSpPr>
        <p:spPr>
          <a:xfrm>
            <a:off x="7682078" y="1772820"/>
            <a:ext cx="0" cy="353061"/>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7518648" y="3781775"/>
            <a:ext cx="93836" cy="3405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5972449" y="2318013"/>
            <a:ext cx="307522"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rotWithShape="1">
          <a:blip r:embed="rId2">
            <a:duotone>
              <a:schemeClr val="bg2">
                <a:shade val="45000"/>
                <a:satMod val="135000"/>
              </a:schemeClr>
              <a:prstClr val="white"/>
            </a:duotone>
          </a:blip>
          <a:srcRect l="7241" t="5375" r="7286"/>
          <a:stretch/>
        </p:blipFill>
        <p:spPr>
          <a:xfrm>
            <a:off x="762000" y="656687"/>
            <a:ext cx="1718713" cy="1062375"/>
          </a:xfrm>
          <a:prstGeom prst="ellipse">
            <a:avLst/>
          </a:prstGeom>
          <a:ln>
            <a:noFill/>
          </a:ln>
          <a:effectLst>
            <a:softEdge rad="112500"/>
          </a:effectLst>
        </p:spPr>
      </p:pic>
      <p:pic>
        <p:nvPicPr>
          <p:cNvPr id="34" name="Picture 3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130375" y="1185089"/>
            <a:ext cx="1457323" cy="1067945"/>
          </a:xfrm>
          <a:prstGeom prst="ellipse">
            <a:avLst/>
          </a:prstGeom>
          <a:ln>
            <a:noFill/>
          </a:ln>
          <a:effectLst>
            <a:softEdge rad="112500"/>
          </a:effectLst>
        </p:spPr>
      </p:pic>
      <p:sp>
        <p:nvSpPr>
          <p:cNvPr id="31" name="Rectangle 32"/>
          <p:cNvSpPr/>
          <p:nvPr/>
        </p:nvSpPr>
        <p:spPr>
          <a:xfrm rot="2161626">
            <a:off x="6841843" y="2299150"/>
            <a:ext cx="1362041" cy="435953"/>
          </a:xfrm>
          <a:prstGeom prst="rect">
            <a:avLst/>
          </a:prstGeom>
          <a:noFill/>
        </p:spPr>
        <p:txBody>
          <a:bodyPr wrap="none" lIns="76200" tIns="38100" rIns="76200" bIns="38100">
            <a:spAutoFit/>
          </a:bodyPr>
          <a:lstStyle/>
          <a:p>
            <a:pPr algn="ctr"/>
            <a:r>
              <a:rPr lang="ga-IE" sz="2333"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Giocatore</a:t>
            </a:r>
          </a:p>
        </p:txBody>
      </p:sp>
      <p:sp>
        <p:nvSpPr>
          <p:cNvPr id="32" name="Rectangle 33"/>
          <p:cNvSpPr/>
          <p:nvPr/>
        </p:nvSpPr>
        <p:spPr>
          <a:xfrm rot="20099164">
            <a:off x="6612612" y="3237934"/>
            <a:ext cx="1453283" cy="435953"/>
          </a:xfrm>
          <a:prstGeom prst="rect">
            <a:avLst/>
          </a:prstGeom>
          <a:noFill/>
        </p:spPr>
        <p:txBody>
          <a:bodyPr wrap="none" lIns="76200" tIns="38100" rIns="76200" bIns="38100">
            <a:spAutoFit/>
          </a:bodyPr>
          <a:lstStyle/>
          <a:p>
            <a:pPr algn="ctr"/>
            <a:r>
              <a:rPr lang="ga-IE" sz="2333"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Allenatore</a:t>
            </a:r>
          </a:p>
        </p:txBody>
      </p:sp>
      <p:sp>
        <p:nvSpPr>
          <p:cNvPr id="35" name="Rectangle 31"/>
          <p:cNvSpPr/>
          <p:nvPr/>
        </p:nvSpPr>
        <p:spPr>
          <a:xfrm rot="16760219">
            <a:off x="6072130" y="2692497"/>
            <a:ext cx="862801" cy="435953"/>
          </a:xfrm>
          <a:prstGeom prst="rect">
            <a:avLst/>
          </a:prstGeom>
          <a:noFill/>
        </p:spPr>
        <p:txBody>
          <a:bodyPr wrap="none" lIns="76200" tIns="38100" rIns="76200" bIns="38100">
            <a:spAutoFit/>
          </a:bodyPr>
          <a:lstStyle/>
          <a:p>
            <a:pPr algn="ctr"/>
            <a:r>
              <a:rPr lang="ga-IE" sz="2333"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Gioco</a:t>
            </a:r>
          </a:p>
        </p:txBody>
      </p:sp>
      <p:sp>
        <p:nvSpPr>
          <p:cNvPr id="36" name="Title 1"/>
          <p:cNvSpPr txBox="1">
            <a:spLocks/>
          </p:cNvSpPr>
          <p:nvPr/>
        </p:nvSpPr>
        <p:spPr>
          <a:xfrm>
            <a:off x="497185" y="185497"/>
            <a:ext cx="4365836" cy="504595"/>
          </a:xfrm>
          <a:prstGeom prst="rect">
            <a:avLst/>
          </a:prstGeom>
        </p:spPr>
        <p:txBody>
          <a:bodyPr vert="horz" lIns="76200" tIns="38100" rIns="76200" bIns="3810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3600" b="1" dirty="0" smtClean="0">
                <a:solidFill>
                  <a:schemeClr val="tx2"/>
                </a:solidFill>
                <a:latin typeface="DIN Next LT Pro Bold Condensed" charset="0"/>
                <a:ea typeface="DIN Next LT Pro Bold Condensed" charset="0"/>
                <a:cs typeface="DIN Next LT Pro Bold Condensed" charset="0"/>
              </a:rPr>
              <a:t>Caratteristiche Livello 2</a:t>
            </a:r>
            <a:endParaRPr lang="it-IT" sz="3600" b="1" dirty="0">
              <a:solidFill>
                <a:schemeClr val="tx2"/>
              </a:solidFill>
              <a:latin typeface="DIN Next LT Pro Bold Condensed" charset="0"/>
              <a:ea typeface="DIN Next LT Pro Bold Condensed" charset="0"/>
              <a:cs typeface="DIN Next LT Pro Bold Condensed" charset="0"/>
            </a:endParaRPr>
          </a:p>
        </p:txBody>
      </p:sp>
    </p:spTree>
    <p:extLst>
      <p:ext uri="{BB962C8B-B14F-4D97-AF65-F5344CB8AC3E}">
        <p14:creationId xmlns:p14="http://schemas.microsoft.com/office/powerpoint/2010/main" val="477774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92635"/>
          <a:stretch/>
        </p:blipFill>
        <p:spPr>
          <a:xfrm>
            <a:off x="4083724" y="5280304"/>
            <a:ext cx="4286250" cy="420883"/>
          </a:xfrm>
          <a:prstGeom prst="rect">
            <a:avLst/>
          </a:prstGeom>
        </p:spPr>
      </p:pic>
      <p:pic>
        <p:nvPicPr>
          <p:cNvPr id="5" name="Picture 4"/>
          <p:cNvPicPr>
            <a:picLocks noChangeAspect="1"/>
          </p:cNvPicPr>
          <p:nvPr/>
        </p:nvPicPr>
        <p:blipFill rotWithShape="1">
          <a:blip r:embed="rId2"/>
          <a:srcRect t="18306" b="12046"/>
          <a:stretch/>
        </p:blipFill>
        <p:spPr>
          <a:xfrm>
            <a:off x="1046746" y="-1"/>
            <a:ext cx="7411453" cy="5701187"/>
          </a:xfrm>
          <a:prstGeom prst="rect">
            <a:avLst/>
          </a:prstGeom>
        </p:spPr>
      </p:pic>
      <p:sp>
        <p:nvSpPr>
          <p:cNvPr id="6" name="Rectangle 5"/>
          <p:cNvSpPr/>
          <p:nvPr/>
        </p:nvSpPr>
        <p:spPr>
          <a:xfrm>
            <a:off x="4406023" y="328427"/>
            <a:ext cx="1527494" cy="4820201"/>
          </a:xfrm>
          <a:prstGeom prst="rect">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7" name="Rectangle 6"/>
          <p:cNvSpPr/>
          <p:nvPr/>
        </p:nvSpPr>
        <p:spPr>
          <a:xfrm>
            <a:off x="5730506" y="274881"/>
            <a:ext cx="2467341"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it-IT" sz="1600" b="1" dirty="0">
                <a:latin typeface="DIN Next LT Pro Bold Condensed" charset="0"/>
                <a:ea typeface="DIN Next LT Pro Bold Condensed" charset="0"/>
                <a:cs typeface="DIN Next LT Pro Bold Condensed" charset="0"/>
              </a:rPr>
              <a:t>Attenzione! differenza!</a:t>
            </a:r>
          </a:p>
        </p:txBody>
      </p:sp>
      <p:sp>
        <p:nvSpPr>
          <p:cNvPr id="8" name="Left Arrow 7"/>
          <p:cNvSpPr/>
          <p:nvPr/>
        </p:nvSpPr>
        <p:spPr>
          <a:xfrm>
            <a:off x="4622359" y="274881"/>
            <a:ext cx="1022213" cy="307777"/>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nvGrpSpPr>
          <p:cNvPr id="12" name="Group 11"/>
          <p:cNvGrpSpPr/>
          <p:nvPr/>
        </p:nvGrpSpPr>
        <p:grpSpPr>
          <a:xfrm rot="7948191">
            <a:off x="2412104" y="2943555"/>
            <a:ext cx="265627" cy="465305"/>
            <a:chOff x="1183362" y="2279987"/>
            <a:chExt cx="1010188" cy="1774927"/>
          </a:xfrm>
        </p:grpSpPr>
        <p:sp>
          <p:nvSpPr>
            <p:cNvPr id="13" name="Oval 12"/>
            <p:cNvSpPr/>
            <p:nvPr/>
          </p:nvSpPr>
          <p:spPr>
            <a:xfrm>
              <a:off x="1183362" y="3044793"/>
              <a:ext cx="1010188" cy="1010121"/>
            </a:xfrm>
            <a:prstGeom prst="ellipse">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14" name="Straight Arrow Connector 13"/>
            <p:cNvCxnSpPr/>
            <p:nvPr/>
          </p:nvCxnSpPr>
          <p:spPr>
            <a:xfrm flipV="1">
              <a:off x="1702887" y="2279987"/>
              <a:ext cx="0" cy="764806"/>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rot="1658832">
            <a:off x="2365333" y="477184"/>
            <a:ext cx="256718" cy="443755"/>
            <a:chOff x="3298412" y="2323278"/>
            <a:chExt cx="1010188" cy="1774927"/>
          </a:xfrm>
        </p:grpSpPr>
        <p:sp>
          <p:nvSpPr>
            <p:cNvPr id="16" name="Oval 15"/>
            <p:cNvSpPr/>
            <p:nvPr/>
          </p:nvSpPr>
          <p:spPr>
            <a:xfrm>
              <a:off x="3298412" y="3088084"/>
              <a:ext cx="1010188" cy="101012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17" name="Straight Connector 16"/>
            <p:cNvCxnSpPr/>
            <p:nvPr/>
          </p:nvCxnSpPr>
          <p:spPr>
            <a:xfrm flipV="1">
              <a:off x="3795419" y="2323278"/>
              <a:ext cx="0" cy="76480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492362" y="2655175"/>
              <a:ext cx="649407"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2120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3000" y="-38959"/>
            <a:ext cx="6858000" cy="570903"/>
          </a:xfrm>
        </p:spPr>
        <p:txBody>
          <a:bodyPr>
            <a:noAutofit/>
          </a:bodyPr>
          <a:lstStyle/>
          <a:p>
            <a:r>
              <a:rPr lang="it-IT" sz="2000" dirty="0">
                <a:latin typeface="DIN Next LT Pro Bold Condensed" charset="0"/>
                <a:ea typeface="DIN Next LT Pro Bold Condensed" charset="0"/>
                <a:cs typeface="DIN Next LT Pro Bold Condensed" charset="0"/>
              </a:rPr>
              <a:t>Percorso formativo del giocatore a lungo termine</a:t>
            </a:r>
          </a:p>
        </p:txBody>
      </p:sp>
      <p:pic>
        <p:nvPicPr>
          <p:cNvPr id="6" name="Segnaposto contenuto 5" descr="LTPD1.pdf"/>
          <p:cNvPicPr>
            <a:picLocks noGrp="1" noChangeAspect="1"/>
          </p:cNvPicPr>
          <p:nvPr>
            <p:ph idx="1"/>
          </p:nvPr>
        </p:nvPicPr>
        <p:blipFill rotWithShape="1">
          <a:blip r:embed="rId2">
            <a:extLst>
              <a:ext uri="{28A0092B-C50C-407E-A947-70E740481C1C}">
                <a14:useLocalDpi xmlns:a14="http://schemas.microsoft.com/office/drawing/2010/main" val="0"/>
              </a:ext>
            </a:extLst>
          </a:blip>
          <a:srcRect l="4905" t="8676" r="22422" b="8676"/>
          <a:stretch/>
        </p:blipFill>
        <p:spPr>
          <a:xfrm>
            <a:off x="0" y="661737"/>
            <a:ext cx="9144000" cy="5053263"/>
          </a:xfrm>
          <a:prstGeom prst="rect">
            <a:avLst/>
          </a:prstGeom>
          <a:solidFill>
            <a:schemeClr val="bg1">
              <a:lumMod val="85000"/>
            </a:schemeClr>
          </a:solidFill>
          <a:ln w="3175" cap="sq" cmpd="sng">
            <a:solidFill>
              <a:srgbClr val="00009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reeform 2"/>
          <p:cNvSpPr/>
          <p:nvPr/>
        </p:nvSpPr>
        <p:spPr>
          <a:xfrm>
            <a:off x="2644720" y="890401"/>
            <a:ext cx="3442368" cy="1928108"/>
          </a:xfrm>
          <a:custGeom>
            <a:avLst/>
            <a:gdLst>
              <a:gd name="connsiteX0" fmla="*/ 0 w 4130842"/>
              <a:gd name="connsiteY0" fmla="*/ 669414 h 2313729"/>
              <a:gd name="connsiteX1" fmla="*/ 2352842 w 4130842"/>
              <a:gd name="connsiteY1" fmla="*/ 1204150 h 2313729"/>
              <a:gd name="connsiteX2" fmla="*/ 2874210 w 4130842"/>
              <a:gd name="connsiteY2" fmla="*/ 27729 h 2313729"/>
              <a:gd name="connsiteX3" fmla="*/ 3128210 w 4130842"/>
              <a:gd name="connsiteY3" fmla="*/ 495624 h 2313729"/>
              <a:gd name="connsiteX4" fmla="*/ 3596105 w 4130842"/>
              <a:gd name="connsiteY4" fmla="*/ 1872571 h 2313729"/>
              <a:gd name="connsiteX5" fmla="*/ 3863473 w 4130842"/>
              <a:gd name="connsiteY5" fmla="*/ 2153308 h 2313729"/>
              <a:gd name="connsiteX6" fmla="*/ 4130842 w 4130842"/>
              <a:gd name="connsiteY6" fmla="*/ 2313729 h 2313729"/>
              <a:gd name="connsiteX7" fmla="*/ 4130842 w 4130842"/>
              <a:gd name="connsiteY7" fmla="*/ 2313729 h 231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842" h="2313729">
                <a:moveTo>
                  <a:pt x="0" y="669414"/>
                </a:moveTo>
                <a:cubicBezTo>
                  <a:pt x="936903" y="990256"/>
                  <a:pt x="1873807" y="1311098"/>
                  <a:pt x="2352842" y="1204150"/>
                </a:cubicBezTo>
                <a:cubicBezTo>
                  <a:pt x="2831877" y="1097202"/>
                  <a:pt x="2744982" y="145816"/>
                  <a:pt x="2874210" y="27729"/>
                </a:cubicBezTo>
                <a:cubicBezTo>
                  <a:pt x="3003438" y="-90358"/>
                  <a:pt x="3007894" y="188150"/>
                  <a:pt x="3128210" y="495624"/>
                </a:cubicBezTo>
                <a:cubicBezTo>
                  <a:pt x="3248526" y="803098"/>
                  <a:pt x="3473561" y="1596290"/>
                  <a:pt x="3596105" y="1872571"/>
                </a:cubicBezTo>
                <a:cubicBezTo>
                  <a:pt x="3718649" y="2148852"/>
                  <a:pt x="3774350" y="2079782"/>
                  <a:pt x="3863473" y="2153308"/>
                </a:cubicBezTo>
                <a:cubicBezTo>
                  <a:pt x="3952596" y="2226834"/>
                  <a:pt x="4130842" y="2313729"/>
                  <a:pt x="4130842" y="2313729"/>
                </a:cubicBezTo>
                <a:lnTo>
                  <a:pt x="4130842" y="2313729"/>
                </a:lnTo>
              </a:path>
            </a:pathLst>
          </a:custGeom>
          <a:ln w="5715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5" name="Rectangle 4"/>
          <p:cNvSpPr/>
          <p:nvPr/>
        </p:nvSpPr>
        <p:spPr>
          <a:xfrm>
            <a:off x="4471737" y="531944"/>
            <a:ext cx="2032517" cy="5093933"/>
          </a:xfrm>
          <a:prstGeom prst="rect">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pic>
        <p:nvPicPr>
          <p:cNvPr id="8" name="Segnaposto contenuto 10" descr="24 novembre 2007-REP_1192.jpg"/>
          <p:cNvPicPr>
            <a:picLocks noChangeAspect="1"/>
          </p:cNvPicPr>
          <p:nvPr/>
        </p:nvPicPr>
        <p:blipFill rotWithShape="1">
          <a:blip r:embed="rId3">
            <a:extLst>
              <a:ext uri="{28A0092B-C50C-407E-A947-70E740481C1C}">
                <a14:useLocalDpi xmlns:a14="http://schemas.microsoft.com/office/drawing/2010/main" val="0"/>
              </a:ext>
            </a:extLst>
          </a:blip>
          <a:srcRect l="20132" r="20132" b="6279"/>
          <a:stretch/>
        </p:blipFill>
        <p:spPr>
          <a:xfrm>
            <a:off x="2429060" y="3698595"/>
            <a:ext cx="1594833" cy="2016405"/>
          </a:xfrm>
          <a:prstGeom prst="ellipse">
            <a:avLst/>
          </a:prstGeom>
          <a:ln>
            <a:noFill/>
          </a:ln>
          <a:effectLst>
            <a:softEdge rad="112500"/>
          </a:effectLst>
        </p:spPr>
      </p:pic>
      <p:sp>
        <p:nvSpPr>
          <p:cNvPr id="9" name="Freeform 8"/>
          <p:cNvSpPr/>
          <p:nvPr/>
        </p:nvSpPr>
        <p:spPr>
          <a:xfrm>
            <a:off x="2644720" y="890401"/>
            <a:ext cx="3084035" cy="1928108"/>
          </a:xfrm>
          <a:custGeom>
            <a:avLst/>
            <a:gdLst>
              <a:gd name="connsiteX0" fmla="*/ 0 w 3131581"/>
              <a:gd name="connsiteY0" fmla="*/ 411081 h 2041705"/>
              <a:gd name="connsiteX1" fmla="*/ 1024619 w 3131581"/>
              <a:gd name="connsiteY1" fmla="*/ 800699 h 2041705"/>
              <a:gd name="connsiteX2" fmla="*/ 1558575 w 3131581"/>
              <a:gd name="connsiteY2" fmla="*/ 685256 h 2041705"/>
              <a:gd name="connsiteX3" fmla="*/ 1688456 w 3131581"/>
              <a:gd name="connsiteY3" fmla="*/ 93614 h 2041705"/>
              <a:gd name="connsiteX4" fmla="*/ 1919356 w 3131581"/>
              <a:gd name="connsiteY4" fmla="*/ 108044 h 2041705"/>
              <a:gd name="connsiteX5" fmla="*/ 2106963 w 3131581"/>
              <a:gd name="connsiteY5" fmla="*/ 1118165 h 2041705"/>
              <a:gd name="connsiteX6" fmla="*/ 2467744 w 3131581"/>
              <a:gd name="connsiteY6" fmla="*/ 1854111 h 2041705"/>
              <a:gd name="connsiteX7" fmla="*/ 3131581 w 3131581"/>
              <a:gd name="connsiteY7" fmla="*/ 2041705 h 204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581" h="2041705">
                <a:moveTo>
                  <a:pt x="0" y="411081"/>
                </a:moveTo>
                <a:cubicBezTo>
                  <a:pt x="382428" y="583042"/>
                  <a:pt x="764857" y="755003"/>
                  <a:pt x="1024619" y="800699"/>
                </a:cubicBezTo>
                <a:cubicBezTo>
                  <a:pt x="1284381" y="846395"/>
                  <a:pt x="1447936" y="803103"/>
                  <a:pt x="1558575" y="685256"/>
                </a:cubicBezTo>
                <a:cubicBezTo>
                  <a:pt x="1669214" y="567409"/>
                  <a:pt x="1628326" y="189816"/>
                  <a:pt x="1688456" y="93614"/>
                </a:cubicBezTo>
                <a:cubicBezTo>
                  <a:pt x="1748586" y="-2588"/>
                  <a:pt x="1849605" y="-62715"/>
                  <a:pt x="1919356" y="108044"/>
                </a:cubicBezTo>
                <a:cubicBezTo>
                  <a:pt x="1989107" y="278802"/>
                  <a:pt x="2015565" y="827154"/>
                  <a:pt x="2106963" y="1118165"/>
                </a:cubicBezTo>
                <a:cubicBezTo>
                  <a:pt x="2198361" y="1409176"/>
                  <a:pt x="2296974" y="1700188"/>
                  <a:pt x="2467744" y="1854111"/>
                </a:cubicBezTo>
                <a:cubicBezTo>
                  <a:pt x="2638514" y="2008034"/>
                  <a:pt x="3131581" y="2041705"/>
                  <a:pt x="3131581" y="2041705"/>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grpSp>
        <p:nvGrpSpPr>
          <p:cNvPr id="10" name="Group 9"/>
          <p:cNvGrpSpPr/>
          <p:nvPr/>
        </p:nvGrpSpPr>
        <p:grpSpPr>
          <a:xfrm rot="7948191">
            <a:off x="2324429" y="1397239"/>
            <a:ext cx="275883" cy="482998"/>
            <a:chOff x="1183362" y="2279987"/>
            <a:chExt cx="1010188" cy="1774927"/>
          </a:xfrm>
        </p:grpSpPr>
        <p:sp>
          <p:nvSpPr>
            <p:cNvPr id="11" name="Oval 10"/>
            <p:cNvSpPr/>
            <p:nvPr/>
          </p:nvSpPr>
          <p:spPr>
            <a:xfrm>
              <a:off x="1183362" y="3044793"/>
              <a:ext cx="1010188" cy="1010121"/>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12" name="Straight Arrow Connector 11"/>
            <p:cNvCxnSpPr/>
            <p:nvPr/>
          </p:nvCxnSpPr>
          <p:spPr>
            <a:xfrm flipV="1">
              <a:off x="1702887" y="2279987"/>
              <a:ext cx="0" cy="764806"/>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rot="1658832">
            <a:off x="2299971" y="814186"/>
            <a:ext cx="271465" cy="489594"/>
            <a:chOff x="3298412" y="2323278"/>
            <a:chExt cx="1010188" cy="1774927"/>
          </a:xfrm>
        </p:grpSpPr>
        <p:sp>
          <p:nvSpPr>
            <p:cNvPr id="14" name="Oval 13"/>
            <p:cNvSpPr/>
            <p:nvPr/>
          </p:nvSpPr>
          <p:spPr>
            <a:xfrm>
              <a:off x="3298412" y="3088084"/>
              <a:ext cx="1010188" cy="101012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15" name="Straight Connector 14"/>
            <p:cNvCxnSpPr/>
            <p:nvPr/>
          </p:nvCxnSpPr>
          <p:spPr>
            <a:xfrm flipV="1">
              <a:off x="3795419" y="2323278"/>
              <a:ext cx="0" cy="76480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492362" y="2655175"/>
              <a:ext cx="649407"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789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title="6 - 8 anni"/>
          <p:cNvGraphicFramePr>
            <a:graphicFrameLocks/>
          </p:cNvGraphicFramePr>
          <p:nvPr>
            <p:extLst>
              <p:ext uri="{D42A27DB-BD31-4B8C-83A1-F6EECF244321}">
                <p14:modId xmlns:p14="http://schemas.microsoft.com/office/powerpoint/2010/main" val="1449821529"/>
              </p:ext>
            </p:extLst>
          </p:nvPr>
        </p:nvGraphicFramePr>
        <p:xfrm>
          <a:off x="-15100" y="168442"/>
          <a:ext cx="3431261" cy="3143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p:cNvGraphicFramePr>
            <a:graphicFrameLocks/>
          </p:cNvGraphicFramePr>
          <p:nvPr>
            <p:extLst>
              <p:ext uri="{D42A27DB-BD31-4B8C-83A1-F6EECF244321}">
                <p14:modId xmlns:p14="http://schemas.microsoft.com/office/powerpoint/2010/main" val="1564413362"/>
              </p:ext>
            </p:extLst>
          </p:nvPr>
        </p:nvGraphicFramePr>
        <p:xfrm>
          <a:off x="916759" y="2583666"/>
          <a:ext cx="3380903" cy="34066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p:cNvGraphicFramePr>
            <a:graphicFrameLocks/>
          </p:cNvGraphicFramePr>
          <p:nvPr>
            <p:extLst>
              <p:ext uri="{D42A27DB-BD31-4B8C-83A1-F6EECF244321}">
                <p14:modId xmlns:p14="http://schemas.microsoft.com/office/powerpoint/2010/main" val="3634887516"/>
              </p:ext>
            </p:extLst>
          </p:nvPr>
        </p:nvGraphicFramePr>
        <p:xfrm>
          <a:off x="2971113" y="119594"/>
          <a:ext cx="3085157" cy="3142783"/>
        </p:xfrm>
        <a:graphic>
          <a:graphicData uri="http://schemas.openxmlformats.org/drawingml/2006/chart">
            <c:chart xmlns:c="http://schemas.openxmlformats.org/drawingml/2006/chart" xmlns:r="http://schemas.openxmlformats.org/officeDocument/2006/relationships" r:id="rId5"/>
          </a:graphicData>
        </a:graphic>
      </p:graphicFrame>
      <p:sp>
        <p:nvSpPr>
          <p:cNvPr id="2" name="Segnaposto numero diapositiva 1"/>
          <p:cNvSpPr>
            <a:spLocks noGrp="1"/>
          </p:cNvSpPr>
          <p:nvPr>
            <p:ph type="sldNum" sz="quarter" idx="12"/>
          </p:nvPr>
        </p:nvSpPr>
        <p:spPr/>
        <p:txBody>
          <a:bodyPr/>
          <a:lstStyle/>
          <a:p>
            <a:fld id="{9A5D316C-F0EC-4BB7-A247-1AB00A1E2EEF}" type="slidenum">
              <a:rPr lang="en-IE" smtClean="0"/>
              <a:t>7</a:t>
            </a:fld>
            <a:endParaRPr lang="en-IE"/>
          </a:p>
        </p:txBody>
      </p:sp>
      <p:graphicFrame>
        <p:nvGraphicFramePr>
          <p:cNvPr id="8" name="Chart 7"/>
          <p:cNvGraphicFramePr>
            <a:graphicFrameLocks/>
          </p:cNvGraphicFramePr>
          <p:nvPr>
            <p:extLst>
              <p:ext uri="{D42A27DB-BD31-4B8C-83A1-F6EECF244321}">
                <p14:modId xmlns:p14="http://schemas.microsoft.com/office/powerpoint/2010/main" val="34993921"/>
              </p:ext>
            </p:extLst>
          </p:nvPr>
        </p:nvGraphicFramePr>
        <p:xfrm>
          <a:off x="4381820" y="2911835"/>
          <a:ext cx="3228118" cy="3068056"/>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a:xfrm>
            <a:off x="5516457" y="2803369"/>
            <a:ext cx="896399" cy="338554"/>
          </a:xfrm>
          <a:prstGeom prst="rect">
            <a:avLst/>
          </a:prstGeom>
        </p:spPr>
        <p:txBody>
          <a:bodyPr wrap="none">
            <a:spAutoFit/>
          </a:bodyPr>
          <a:lstStyle/>
          <a:p>
            <a:pPr algn="ctr">
              <a:defRPr sz="1440" b="1" i="0" u="none" strike="noStrike" kern="1200" baseline="0">
                <a:solidFill>
                  <a:prstClr val="black"/>
                </a:solidFill>
                <a:latin typeface="+mn-lt"/>
                <a:ea typeface="+mn-ea"/>
                <a:cs typeface="+mn-cs"/>
              </a:defRPr>
            </a:pPr>
            <a:r>
              <a:rPr lang="en-US" sz="1600" b="1" dirty="0">
                <a:latin typeface="DIN Next LT Pro Bold Condensed" charset="0"/>
                <a:ea typeface="DIN Next LT Pro Bold Condensed" charset="0"/>
                <a:cs typeface="DIN Next LT Pro Bold Condensed" charset="0"/>
              </a:rPr>
              <a:t>13-15anni</a:t>
            </a:r>
            <a:endParaRPr lang="en-US" sz="1200" b="1" dirty="0">
              <a:latin typeface="DIN Next LT Pro Bold Condensed" charset="0"/>
              <a:ea typeface="DIN Next LT Pro Bold Condensed" charset="0"/>
              <a:cs typeface="DIN Next LT Pro Bold Condensed" charset="0"/>
            </a:endParaRPr>
          </a:p>
        </p:txBody>
      </p:sp>
      <p:sp>
        <p:nvSpPr>
          <p:cNvPr id="11" name="Rectangle 10"/>
          <p:cNvSpPr/>
          <p:nvPr/>
        </p:nvSpPr>
        <p:spPr>
          <a:xfrm>
            <a:off x="432519" y="0"/>
            <a:ext cx="6138179" cy="446276"/>
          </a:xfrm>
          <a:prstGeom prst="rect">
            <a:avLst/>
          </a:prstGeom>
          <a:noFill/>
        </p:spPr>
        <p:txBody>
          <a:bodyPr wrap="square" lIns="76200" tIns="38100" rIns="76200" bIns="38100">
            <a:spAutoFit/>
          </a:bodyPr>
          <a:lstStyle/>
          <a:p>
            <a:pPr algn="ctr"/>
            <a:r>
              <a:rPr lang="ga-IE"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Proporzione</a:t>
            </a:r>
            <a:r>
              <a:rPr lang="ga-IE" sz="2400" b="1" dirty="0">
                <a:ln w="12700">
                  <a:solidFill>
                    <a:schemeClr val="tx2">
                      <a:satMod val="155000"/>
                    </a:schemeClr>
                  </a:solidFill>
                  <a:prstDash val="solid"/>
                </a:ln>
                <a:solidFill>
                  <a:schemeClr val="bg1">
                    <a:lumMod val="50000"/>
                  </a:schemeClr>
                </a:solidFill>
                <a:effectLst>
                  <a:outerShdw blurRad="41275" dist="20320" dir="1800000" algn="tl" rotWithShape="0">
                    <a:srgbClr val="000000">
                      <a:alpha val="40000"/>
                    </a:srgbClr>
                  </a:outerShdw>
                </a:effectLst>
              </a:rPr>
              <a:t> </a:t>
            </a:r>
            <a:r>
              <a:rPr lang="ga-IE"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del lavoro e Prinicipi</a:t>
            </a:r>
          </a:p>
        </p:txBody>
      </p:sp>
      <p:sp>
        <p:nvSpPr>
          <p:cNvPr id="4" name="Right Arrow 3"/>
          <p:cNvSpPr/>
          <p:nvPr/>
        </p:nvSpPr>
        <p:spPr>
          <a:xfrm rot="3279235">
            <a:off x="4919171" y="2884188"/>
            <a:ext cx="620699" cy="3490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3" name="Right Arrow 12"/>
          <p:cNvSpPr/>
          <p:nvPr/>
        </p:nvSpPr>
        <p:spPr>
          <a:xfrm rot="18447238">
            <a:off x="3176694" y="2981083"/>
            <a:ext cx="566475" cy="3490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4" name="Right Arrow 13"/>
          <p:cNvSpPr/>
          <p:nvPr/>
        </p:nvSpPr>
        <p:spPr>
          <a:xfrm rot="3838979">
            <a:off x="1399652" y="3150313"/>
            <a:ext cx="583031" cy="349008"/>
          </a:xfrm>
          <a:prstGeom prst="rightArrow">
            <a:avLst>
              <a:gd name="adj1" fmla="val 41074"/>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aphicFrame>
        <p:nvGraphicFramePr>
          <p:cNvPr id="15" name="Chart 5"/>
          <p:cNvGraphicFramePr>
            <a:graphicFrameLocks/>
          </p:cNvGraphicFramePr>
          <p:nvPr>
            <p:extLst>
              <p:ext uri="{D42A27DB-BD31-4B8C-83A1-F6EECF244321}">
                <p14:modId xmlns:p14="http://schemas.microsoft.com/office/powerpoint/2010/main" val="3255227780"/>
              </p:ext>
            </p:extLst>
          </p:nvPr>
        </p:nvGraphicFramePr>
        <p:xfrm>
          <a:off x="6140428" y="73580"/>
          <a:ext cx="3161718" cy="3373854"/>
        </p:xfrm>
        <a:graphic>
          <a:graphicData uri="http://schemas.openxmlformats.org/drawingml/2006/chart">
            <c:chart xmlns:c="http://schemas.openxmlformats.org/drawingml/2006/chart" xmlns:r="http://schemas.openxmlformats.org/officeDocument/2006/relationships" r:id="rId7"/>
          </a:graphicData>
        </a:graphic>
      </p:graphicFrame>
      <p:sp>
        <p:nvSpPr>
          <p:cNvPr id="16" name="Right Arrow 12"/>
          <p:cNvSpPr/>
          <p:nvPr/>
        </p:nvSpPr>
        <p:spPr>
          <a:xfrm rot="18447238">
            <a:off x="6952719" y="3238285"/>
            <a:ext cx="566475" cy="3490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19256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ssolve">
                                      <p:cBhvr>
                                        <p:cTn id="13" dur="500"/>
                                        <p:tgtEl>
                                          <p:spTgt spid="3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Graphic spid="36" grpId="0">
        <p:bldAsOne/>
      </p:bldGraphic>
      <p:bldGraphic spid="37" grpId="0">
        <p:bldAsOne/>
      </p:bldGraphic>
      <p:bldP spid="2" grpId="0"/>
      <p:bldGraphic spid="8" grpId="0">
        <p:bldAsOne/>
      </p:bldGraphic>
      <p:bldP spid="3" grpId="0"/>
      <p:bldP spid="4" grpId="0" animBg="1"/>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96290447"/>
              </p:ext>
            </p:extLst>
          </p:nvPr>
        </p:nvGraphicFramePr>
        <p:xfrm>
          <a:off x="2904608" y="625642"/>
          <a:ext cx="6412473" cy="4962145"/>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p:cNvSpPr/>
          <p:nvPr/>
        </p:nvSpPr>
        <p:spPr>
          <a:xfrm>
            <a:off x="1881427" y="3548829"/>
            <a:ext cx="1499558" cy="806607"/>
          </a:xfrm>
          <a:prstGeom prst="roundRect">
            <a:avLst/>
          </a:prstGeom>
          <a:solidFill>
            <a:srgbClr val="BFBF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000000"/>
                </a:solidFill>
                <a:latin typeface="DIN Next LT Pro Condensed" charset="0"/>
                <a:ea typeface="DIN Next LT Pro Condensed" charset="0"/>
                <a:cs typeface="DIN Next LT Pro Condensed" charset="0"/>
              </a:rPr>
              <a:t>Rugby Specifico</a:t>
            </a:r>
            <a:endParaRPr lang="it-IT" sz="1600" dirty="0">
              <a:solidFill>
                <a:srgbClr val="000000"/>
              </a:solidFill>
              <a:latin typeface="DIN Next LT Pro Condensed" charset="0"/>
              <a:ea typeface="DIN Next LT Pro Condensed" charset="0"/>
              <a:cs typeface="DIN Next LT Pro Condensed" charset="0"/>
            </a:endParaRPr>
          </a:p>
        </p:txBody>
      </p:sp>
      <p:sp>
        <p:nvSpPr>
          <p:cNvPr id="5" name="Rounded Rectangle 4"/>
          <p:cNvSpPr/>
          <p:nvPr/>
        </p:nvSpPr>
        <p:spPr>
          <a:xfrm>
            <a:off x="2692942" y="2484497"/>
            <a:ext cx="1535101" cy="924448"/>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000000"/>
                </a:solidFill>
                <a:latin typeface="DIN Next LT Pro Condensed" charset="0"/>
                <a:ea typeface="DIN Next LT Pro Condensed" charset="0"/>
                <a:cs typeface="DIN Next LT Pro Condensed" charset="0"/>
              </a:rPr>
              <a:t>Strategico competenza</a:t>
            </a:r>
            <a:endParaRPr lang="it-IT" sz="1600" dirty="0">
              <a:solidFill>
                <a:srgbClr val="000000"/>
              </a:solidFill>
              <a:latin typeface="DIN Next LT Pro Condensed" charset="0"/>
              <a:ea typeface="DIN Next LT Pro Condensed" charset="0"/>
              <a:cs typeface="DIN Next LT Pro Condensed" charset="0"/>
            </a:endParaRPr>
          </a:p>
        </p:txBody>
      </p:sp>
      <p:sp>
        <p:nvSpPr>
          <p:cNvPr id="6" name="Rounded Rectangle 5"/>
          <p:cNvSpPr/>
          <p:nvPr/>
        </p:nvSpPr>
        <p:spPr>
          <a:xfrm>
            <a:off x="2692942" y="1419232"/>
            <a:ext cx="1535101" cy="924448"/>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000000"/>
                </a:solidFill>
                <a:latin typeface="DIN Next LT Pro Condensed" charset="0"/>
                <a:ea typeface="DIN Next LT Pro Condensed" charset="0"/>
                <a:cs typeface="DIN Next LT Pro Condensed" charset="0"/>
              </a:rPr>
              <a:t>Tattico competenza</a:t>
            </a:r>
            <a:endParaRPr lang="it-IT" sz="1600" dirty="0">
              <a:solidFill>
                <a:srgbClr val="000000"/>
              </a:solidFill>
              <a:latin typeface="DIN Next LT Pro Condensed" charset="0"/>
              <a:ea typeface="DIN Next LT Pro Condensed" charset="0"/>
              <a:cs typeface="DIN Next LT Pro Condensed" charset="0"/>
            </a:endParaRPr>
          </a:p>
        </p:txBody>
      </p:sp>
      <p:sp>
        <p:nvSpPr>
          <p:cNvPr id="7" name="Rounded Rectangle 6"/>
          <p:cNvSpPr/>
          <p:nvPr/>
        </p:nvSpPr>
        <p:spPr>
          <a:xfrm>
            <a:off x="2692942" y="346730"/>
            <a:ext cx="1535101" cy="924448"/>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000000"/>
                </a:solidFill>
                <a:latin typeface="DIN Next LT Pro Condensed" charset="0"/>
                <a:ea typeface="DIN Next LT Pro Condensed" charset="0"/>
                <a:cs typeface="DIN Next LT Pro Condensed" charset="0"/>
              </a:rPr>
              <a:t>Tattico/Tecnico competenza</a:t>
            </a:r>
            <a:endParaRPr lang="it-IT" sz="1600" dirty="0">
              <a:solidFill>
                <a:srgbClr val="000000"/>
              </a:solidFill>
              <a:latin typeface="DIN Next LT Pro Condensed" charset="0"/>
              <a:ea typeface="DIN Next LT Pro Condensed" charset="0"/>
              <a:cs typeface="DIN Next LT Pro Condensed" charset="0"/>
            </a:endParaRPr>
          </a:p>
        </p:txBody>
      </p:sp>
      <p:sp>
        <p:nvSpPr>
          <p:cNvPr id="8" name="Rounded Rectangle 7"/>
          <p:cNvSpPr/>
          <p:nvPr/>
        </p:nvSpPr>
        <p:spPr>
          <a:xfrm>
            <a:off x="1047414" y="2476189"/>
            <a:ext cx="1535101" cy="924448"/>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000000"/>
                </a:solidFill>
                <a:latin typeface="DIN Next LT Pro Condensed" charset="0"/>
                <a:ea typeface="DIN Next LT Pro Condensed" charset="0"/>
                <a:cs typeface="DIN Next LT Pro Condensed" charset="0"/>
              </a:rPr>
              <a:t>Collettivo</a:t>
            </a:r>
            <a:endParaRPr lang="it-IT" sz="1600" dirty="0">
              <a:solidFill>
                <a:srgbClr val="000000"/>
              </a:solidFill>
              <a:latin typeface="DIN Next LT Pro Condensed" charset="0"/>
              <a:ea typeface="DIN Next LT Pro Condensed" charset="0"/>
              <a:cs typeface="DIN Next LT Pro Condensed" charset="0"/>
            </a:endParaRPr>
          </a:p>
        </p:txBody>
      </p:sp>
      <p:sp>
        <p:nvSpPr>
          <p:cNvPr id="9" name="Rounded Rectangle 8"/>
          <p:cNvSpPr/>
          <p:nvPr/>
        </p:nvSpPr>
        <p:spPr>
          <a:xfrm>
            <a:off x="1047414" y="1410924"/>
            <a:ext cx="1535101" cy="924448"/>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000000"/>
                </a:solidFill>
                <a:latin typeface="DIN Next LT Pro Condensed" charset="0"/>
                <a:ea typeface="DIN Next LT Pro Condensed" charset="0"/>
                <a:cs typeface="DIN Next LT Pro Condensed" charset="0"/>
              </a:rPr>
              <a:t>Ridotto-Reparti-Gruppo</a:t>
            </a:r>
            <a:endParaRPr lang="it-IT" sz="1600" dirty="0">
              <a:solidFill>
                <a:srgbClr val="000000"/>
              </a:solidFill>
              <a:latin typeface="DIN Next LT Pro Condensed" charset="0"/>
              <a:ea typeface="DIN Next LT Pro Condensed" charset="0"/>
              <a:cs typeface="DIN Next LT Pro Condensed" charset="0"/>
            </a:endParaRPr>
          </a:p>
        </p:txBody>
      </p:sp>
      <p:sp>
        <p:nvSpPr>
          <p:cNvPr id="10" name="Rounded Rectangle 9"/>
          <p:cNvSpPr/>
          <p:nvPr/>
        </p:nvSpPr>
        <p:spPr>
          <a:xfrm>
            <a:off x="1047414" y="346730"/>
            <a:ext cx="1535101" cy="924448"/>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000000"/>
                </a:solidFill>
                <a:latin typeface="DIN Next LT Pro Condensed" charset="0"/>
                <a:ea typeface="DIN Next LT Pro Condensed" charset="0"/>
                <a:cs typeface="DIN Next LT Pro Condensed" charset="0"/>
              </a:rPr>
              <a:t>Ridotto-Individuale</a:t>
            </a:r>
            <a:endParaRPr lang="it-IT" sz="1600" dirty="0">
              <a:solidFill>
                <a:srgbClr val="000000"/>
              </a:solidFill>
              <a:latin typeface="DIN Next LT Pro Condensed" charset="0"/>
              <a:ea typeface="DIN Next LT Pro Condensed" charset="0"/>
              <a:cs typeface="DIN Next LT Pro Condensed" charset="0"/>
            </a:endParaRPr>
          </a:p>
        </p:txBody>
      </p:sp>
    </p:spTree>
    <p:extLst>
      <p:ext uri="{BB962C8B-B14F-4D97-AF65-F5344CB8AC3E}">
        <p14:creationId xmlns:p14="http://schemas.microsoft.com/office/powerpoint/2010/main" val="34079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290423541"/>
              </p:ext>
            </p:extLst>
          </p:nvPr>
        </p:nvGraphicFramePr>
        <p:xfrm>
          <a:off x="3958683" y="-12033"/>
          <a:ext cx="5111894" cy="2732931"/>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1560684" y="2546171"/>
            <a:ext cx="4985082" cy="1125358"/>
          </a:xfrm>
          <a:prstGeom prst="roundRect">
            <a:avLst/>
          </a:prstGeom>
          <a:solidFill>
            <a:srgbClr val="0C440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400" dirty="0" smtClean="0">
                <a:solidFill>
                  <a:schemeClr val="bg1">
                    <a:lumMod val="95000"/>
                  </a:schemeClr>
                </a:solidFill>
                <a:latin typeface="DIN Next LT Pro Condensed" charset="0"/>
                <a:ea typeface="DIN Next LT Pro Condensed" charset="0"/>
                <a:cs typeface="DIN Next LT Pro Condensed" charset="0"/>
              </a:rPr>
              <a:t>COLLETTIVO Movimento del Gioco</a:t>
            </a:r>
          </a:p>
          <a:p>
            <a:pPr algn="ctr"/>
            <a:r>
              <a:rPr lang="it-IT" sz="1400" dirty="0" smtClean="0">
                <a:solidFill>
                  <a:schemeClr val="bg1">
                    <a:lumMod val="95000"/>
                  </a:schemeClr>
                </a:solidFill>
                <a:latin typeface="DIN Next LT Pro Condensed" charset="0"/>
                <a:ea typeface="DIN Next LT Pro Condensed" charset="0"/>
                <a:cs typeface="DIN Next LT Pro Condensed" charset="0"/>
              </a:rPr>
              <a:t>Attacco e Difesa</a:t>
            </a:r>
          </a:p>
          <a:p>
            <a:pPr algn="ctr"/>
            <a:r>
              <a:rPr lang="it-IT" sz="1400" dirty="0" smtClean="0">
                <a:solidFill>
                  <a:schemeClr val="bg1">
                    <a:lumMod val="95000"/>
                  </a:schemeClr>
                </a:solidFill>
                <a:latin typeface="DIN Next LT Pro Condensed" charset="0"/>
                <a:ea typeface="DIN Next LT Pro Condensed" charset="0"/>
                <a:cs typeface="DIN Next LT Pro Condensed" charset="0"/>
              </a:rPr>
              <a:t>Principi di Gioco</a:t>
            </a:r>
          </a:p>
          <a:p>
            <a:pPr algn="ctr"/>
            <a:r>
              <a:rPr lang="it-IT" sz="1400" dirty="0" smtClean="0">
                <a:solidFill>
                  <a:schemeClr val="bg1">
                    <a:lumMod val="95000"/>
                  </a:schemeClr>
                </a:solidFill>
                <a:latin typeface="DIN Next LT Pro Condensed" charset="0"/>
                <a:ea typeface="DIN Next LT Pro Condensed" charset="0"/>
                <a:cs typeface="DIN Next LT Pro Condensed" charset="0"/>
              </a:rPr>
              <a:t>Distribuzione e ridistribuzione</a:t>
            </a:r>
          </a:p>
          <a:p>
            <a:pPr algn="ctr"/>
            <a:r>
              <a:rPr lang="it-IT" sz="1400" dirty="0" smtClean="0">
                <a:solidFill>
                  <a:schemeClr val="bg1">
                    <a:lumMod val="95000"/>
                  </a:schemeClr>
                </a:solidFill>
                <a:latin typeface="DIN Next LT Pro Condensed" charset="0"/>
                <a:ea typeface="DIN Next LT Pro Condensed" charset="0"/>
                <a:cs typeface="DIN Next LT Pro Condensed" charset="0"/>
              </a:rPr>
              <a:t>10v10 a 15v15</a:t>
            </a:r>
            <a:endParaRPr lang="it-IT" sz="1400" dirty="0">
              <a:solidFill>
                <a:schemeClr val="bg1">
                  <a:lumMod val="95000"/>
                </a:schemeClr>
              </a:solidFill>
              <a:latin typeface="DIN Next LT Pro Condensed" charset="0"/>
              <a:ea typeface="DIN Next LT Pro Condensed" charset="0"/>
              <a:cs typeface="DIN Next LT Pro Condensed" charset="0"/>
            </a:endParaRPr>
          </a:p>
        </p:txBody>
      </p:sp>
      <p:grpSp>
        <p:nvGrpSpPr>
          <p:cNvPr id="28" name="Group 27"/>
          <p:cNvGrpSpPr/>
          <p:nvPr/>
        </p:nvGrpSpPr>
        <p:grpSpPr>
          <a:xfrm>
            <a:off x="1067580" y="2539702"/>
            <a:ext cx="409705" cy="3051828"/>
            <a:chOff x="814276" y="3242743"/>
            <a:chExt cx="491645" cy="3467091"/>
          </a:xfrm>
        </p:grpSpPr>
        <p:sp>
          <p:nvSpPr>
            <p:cNvPr id="11" name="Rounded Rectangle 10"/>
            <p:cNvSpPr/>
            <p:nvPr/>
          </p:nvSpPr>
          <p:spPr>
            <a:xfrm>
              <a:off x="814276" y="3242743"/>
              <a:ext cx="487472" cy="34670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sz="1000" dirty="0"/>
            </a:p>
          </p:txBody>
        </p:sp>
        <p:sp>
          <p:nvSpPr>
            <p:cNvPr id="13" name="TextBox 12"/>
            <p:cNvSpPr txBox="1"/>
            <p:nvPr/>
          </p:nvSpPr>
          <p:spPr>
            <a:xfrm rot="16200000">
              <a:off x="242360" y="4634994"/>
              <a:ext cx="1646990" cy="480132"/>
            </a:xfrm>
            <a:prstGeom prst="rect">
              <a:avLst/>
            </a:prstGeom>
            <a:noFill/>
          </p:spPr>
          <p:txBody>
            <a:bodyPr wrap="none" rtlCol="0">
              <a:spAutoFit/>
            </a:bodyPr>
            <a:lstStyle/>
            <a:p>
              <a:r>
                <a:rPr lang="it-IT" sz="2000" dirty="0" smtClean="0">
                  <a:latin typeface="DIN Next LT Pro Condensed" charset="0"/>
                  <a:ea typeface="DIN Next LT Pro Condensed" charset="0"/>
                  <a:cs typeface="DIN Next LT Pro Condensed" charset="0"/>
                </a:rPr>
                <a:t>Riscaldamento</a:t>
              </a:r>
              <a:endParaRPr lang="it-IT" sz="2000" dirty="0">
                <a:latin typeface="DIN Next LT Pro Condensed" charset="0"/>
                <a:ea typeface="DIN Next LT Pro Condensed" charset="0"/>
                <a:cs typeface="DIN Next LT Pro Condensed" charset="0"/>
              </a:endParaRPr>
            </a:p>
          </p:txBody>
        </p:sp>
      </p:grpSp>
      <p:sp>
        <p:nvSpPr>
          <p:cNvPr id="14" name="Rounded Rectangle 13"/>
          <p:cNvSpPr/>
          <p:nvPr/>
        </p:nvSpPr>
        <p:spPr>
          <a:xfrm>
            <a:off x="6784210" y="2580639"/>
            <a:ext cx="1604823" cy="596187"/>
          </a:xfrm>
          <a:prstGeom prst="round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dirty="0" smtClean="0">
                <a:latin typeface="DIN Next LT Pro Condensed" charset="0"/>
                <a:ea typeface="DIN Next LT Pro Condensed" charset="0"/>
                <a:cs typeface="DIN Next LT Pro Condensed" charset="0"/>
              </a:rPr>
              <a:t>COLLETTIVO</a:t>
            </a:r>
          </a:p>
          <a:p>
            <a:pPr algn="ctr"/>
            <a:r>
              <a:rPr lang="it-IT" sz="1600" dirty="0" smtClean="0">
                <a:latin typeface="DIN Next LT Pro Condensed" charset="0"/>
                <a:ea typeface="DIN Next LT Pro Condensed" charset="0"/>
                <a:cs typeface="DIN Next LT Pro Condensed" charset="0"/>
              </a:rPr>
              <a:t>Lancio del Gioco</a:t>
            </a:r>
            <a:endParaRPr lang="it-IT" sz="1600" dirty="0">
              <a:latin typeface="DIN Next LT Pro Condensed" charset="0"/>
              <a:ea typeface="DIN Next LT Pro Condensed" charset="0"/>
              <a:cs typeface="DIN Next LT Pro Condensed" charset="0"/>
            </a:endParaRPr>
          </a:p>
        </p:txBody>
      </p:sp>
      <p:sp>
        <p:nvSpPr>
          <p:cNvPr id="15" name="Rounded Rectangle 14"/>
          <p:cNvSpPr/>
          <p:nvPr/>
        </p:nvSpPr>
        <p:spPr>
          <a:xfrm>
            <a:off x="6784210" y="3270515"/>
            <a:ext cx="1604823" cy="1745637"/>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dirty="0" smtClean="0">
                <a:latin typeface="DIN Next LT Pro Condensed" charset="0"/>
                <a:ea typeface="DIN Next LT Pro Condensed" charset="0"/>
                <a:cs typeface="DIN Next LT Pro Condensed" charset="0"/>
              </a:rPr>
              <a:t>REPARTI</a:t>
            </a:r>
          </a:p>
          <a:p>
            <a:pPr algn="ctr"/>
            <a:r>
              <a:rPr lang="it-IT" sz="1600" dirty="0" smtClean="0">
                <a:latin typeface="DIN Next LT Pro Condensed" charset="0"/>
                <a:ea typeface="DIN Next LT Pro Condensed" charset="0"/>
                <a:cs typeface="DIN Next LT Pro Condensed" charset="0"/>
              </a:rPr>
              <a:t>Mischie</a:t>
            </a:r>
          </a:p>
          <a:p>
            <a:pPr algn="ctr"/>
            <a:r>
              <a:rPr lang="it-IT" sz="1600" dirty="0" err="1" smtClean="0">
                <a:latin typeface="DIN Next LT Pro Condensed" charset="0"/>
                <a:ea typeface="DIN Next LT Pro Condensed" charset="0"/>
                <a:cs typeface="DIN Next LT Pro Condensed" charset="0"/>
              </a:rPr>
              <a:t>Touche</a:t>
            </a:r>
            <a:endParaRPr lang="it-IT" sz="1600" dirty="0" smtClean="0">
              <a:latin typeface="DIN Next LT Pro Condensed" charset="0"/>
              <a:ea typeface="DIN Next LT Pro Condensed" charset="0"/>
              <a:cs typeface="DIN Next LT Pro Condensed" charset="0"/>
            </a:endParaRPr>
          </a:p>
          <a:p>
            <a:pPr algn="ctr"/>
            <a:r>
              <a:rPr lang="it-IT" sz="1600" dirty="0" smtClean="0">
                <a:latin typeface="DIN Next LT Pro Condensed" charset="0"/>
                <a:ea typeface="DIN Next LT Pro Condensed" charset="0"/>
                <a:cs typeface="DIN Next LT Pro Condensed" charset="0"/>
              </a:rPr>
              <a:t>Invio</a:t>
            </a:r>
          </a:p>
          <a:p>
            <a:pPr algn="ctr"/>
            <a:r>
              <a:rPr lang="it-IT" sz="1600" dirty="0" smtClean="0">
                <a:latin typeface="DIN Next LT Pro Condensed" charset="0"/>
                <a:ea typeface="DIN Next LT Pro Condensed" charset="0"/>
                <a:cs typeface="DIN Next LT Pro Condensed" charset="0"/>
              </a:rPr>
              <a:t>Trequarti</a:t>
            </a:r>
            <a:endParaRPr lang="it-IT" sz="1600" dirty="0">
              <a:latin typeface="DIN Next LT Pro Condensed" charset="0"/>
              <a:ea typeface="DIN Next LT Pro Condensed" charset="0"/>
              <a:cs typeface="DIN Next LT Pro Condensed" charset="0"/>
            </a:endParaRPr>
          </a:p>
        </p:txBody>
      </p:sp>
      <p:sp>
        <p:nvSpPr>
          <p:cNvPr id="16" name="Rounded Rectangle 15"/>
          <p:cNvSpPr/>
          <p:nvPr/>
        </p:nvSpPr>
        <p:spPr>
          <a:xfrm>
            <a:off x="6784209" y="5092903"/>
            <a:ext cx="1604823" cy="502709"/>
          </a:xfrm>
          <a:prstGeom prst="round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dirty="0" smtClean="0">
                <a:solidFill>
                  <a:schemeClr val="tx2"/>
                </a:solidFill>
                <a:latin typeface="DIN Next LT Pro Condensed" charset="0"/>
                <a:ea typeface="DIN Next LT Pro Condensed" charset="0"/>
                <a:cs typeface="DIN Next LT Pro Condensed" charset="0"/>
              </a:rPr>
              <a:t>RIDOTTI</a:t>
            </a:r>
          </a:p>
          <a:p>
            <a:pPr algn="ctr"/>
            <a:r>
              <a:rPr lang="it-IT" sz="1600" dirty="0" smtClean="0">
                <a:solidFill>
                  <a:schemeClr val="tx2"/>
                </a:solidFill>
                <a:latin typeface="DIN Next LT Pro Condensed" charset="0"/>
                <a:ea typeface="DIN Next LT Pro Condensed" charset="0"/>
                <a:cs typeface="DIN Next LT Pro Condensed" charset="0"/>
              </a:rPr>
              <a:t>Ruolo</a:t>
            </a:r>
            <a:endParaRPr lang="it-IT" sz="1600" dirty="0">
              <a:solidFill>
                <a:schemeClr val="tx2"/>
              </a:solidFill>
              <a:latin typeface="DIN Next LT Pro Condensed" charset="0"/>
              <a:ea typeface="DIN Next LT Pro Condensed" charset="0"/>
              <a:cs typeface="DIN Next LT Pro Condensed" charset="0"/>
            </a:endParaRPr>
          </a:p>
        </p:txBody>
      </p:sp>
      <p:grpSp>
        <p:nvGrpSpPr>
          <p:cNvPr id="3" name="Group 2"/>
          <p:cNvGrpSpPr/>
          <p:nvPr/>
        </p:nvGrpSpPr>
        <p:grpSpPr>
          <a:xfrm>
            <a:off x="817116" y="1240672"/>
            <a:ext cx="5953720" cy="1343630"/>
            <a:chOff x="33924" y="1559124"/>
            <a:chExt cx="7319936" cy="1555061"/>
          </a:xfrm>
        </p:grpSpPr>
        <p:sp>
          <p:nvSpPr>
            <p:cNvPr id="19" name="Rectangle 18"/>
            <p:cNvSpPr/>
            <p:nvPr/>
          </p:nvSpPr>
          <p:spPr>
            <a:xfrm>
              <a:off x="33924" y="2486311"/>
              <a:ext cx="1112227" cy="627874"/>
            </a:xfrm>
            <a:prstGeom prst="rect">
              <a:avLst/>
            </a:prstGeom>
          </p:spPr>
          <p:txBody>
            <a:bodyPr wrap="none">
              <a:spAutoFit/>
            </a:bodyPr>
            <a:lstStyle/>
            <a:p>
              <a:pPr algn="ctr"/>
              <a:r>
                <a:rPr lang="ga-IE" sz="2800" b="1" dirty="0" smtClean="0">
                  <a:ln w="12700">
                    <a:solidFill>
                      <a:schemeClr val="accent2"/>
                    </a:solidFill>
                    <a:prstDash val="solid"/>
                  </a:ln>
                  <a:solidFill>
                    <a:srgbClr val="FF0000"/>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Giochi</a:t>
              </a:r>
              <a:endParaRPr lang="ga-IE" sz="2000" b="1" dirty="0">
                <a:ln w="12700">
                  <a:solidFill>
                    <a:schemeClr val="accent2"/>
                  </a:solidFill>
                  <a:prstDash val="solid"/>
                </a:ln>
                <a:solidFill>
                  <a:srgbClr val="FF0000"/>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endParaRPr>
            </a:p>
          </p:txBody>
        </p:sp>
        <p:sp>
          <p:nvSpPr>
            <p:cNvPr id="21" name="Isosceles Triangle 20"/>
            <p:cNvSpPr/>
            <p:nvPr/>
          </p:nvSpPr>
          <p:spPr>
            <a:xfrm rot="4338472" flipH="1">
              <a:off x="4057364" y="-1535777"/>
              <a:ext cx="201596" cy="6391397"/>
            </a:xfrm>
            <a:prstGeom prst="triangl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grpSp>
      <p:grpSp>
        <p:nvGrpSpPr>
          <p:cNvPr id="6" name="Group 5"/>
          <p:cNvGrpSpPr/>
          <p:nvPr/>
        </p:nvGrpSpPr>
        <p:grpSpPr>
          <a:xfrm>
            <a:off x="2555288" y="1406083"/>
            <a:ext cx="3935889" cy="2115013"/>
            <a:chOff x="2151944" y="1687302"/>
            <a:chExt cx="4723066" cy="2538023"/>
          </a:xfrm>
        </p:grpSpPr>
        <p:sp>
          <p:nvSpPr>
            <p:cNvPr id="17" name="Rectangle 16"/>
            <p:cNvSpPr/>
            <p:nvPr/>
          </p:nvSpPr>
          <p:spPr>
            <a:xfrm>
              <a:off x="2151944" y="2432131"/>
              <a:ext cx="3381695" cy="646332"/>
            </a:xfrm>
            <a:prstGeom prst="rect">
              <a:avLst/>
            </a:prstGeom>
            <a:noFill/>
          </p:spPr>
          <p:txBody>
            <a:bodyPr wrap="none" lIns="76200" tIns="38100" rIns="76200" bIns="38100">
              <a:spAutoFit/>
            </a:bodyPr>
            <a:lstStyle/>
            <a:p>
              <a:pPr algn="ctr"/>
              <a:r>
                <a:rPr lang="ga-IE" sz="3000" b="1" dirty="0" smtClean="0">
                  <a:ln w="12700">
                    <a:solidFill>
                      <a:srgbClr val="008000"/>
                    </a:solidFill>
                    <a:prstDash val="solid"/>
                  </a:ln>
                  <a:solidFill>
                    <a:srgbClr val="008000"/>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Movimento del gioco</a:t>
              </a:r>
              <a:endParaRPr lang="ga-IE" sz="3000" b="1" dirty="0">
                <a:ln w="12700">
                  <a:solidFill>
                    <a:srgbClr val="008000"/>
                  </a:solidFill>
                  <a:prstDash val="solid"/>
                </a:ln>
                <a:solidFill>
                  <a:srgbClr val="008000"/>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endParaRPr>
            </a:p>
          </p:txBody>
        </p:sp>
        <p:sp>
          <p:nvSpPr>
            <p:cNvPr id="22" name="Isosceles Triangle 21"/>
            <p:cNvSpPr/>
            <p:nvPr/>
          </p:nvSpPr>
          <p:spPr>
            <a:xfrm rot="1599265">
              <a:off x="6563435" y="1687302"/>
              <a:ext cx="311575" cy="2538023"/>
            </a:xfrm>
            <a:prstGeom prst="triangle">
              <a:avLst>
                <a:gd name="adj" fmla="val 100000"/>
              </a:avLst>
            </a:prstGeom>
            <a:solidFill>
              <a:srgbClr val="0C440C"/>
            </a:solidFill>
            <a:ln>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500" b="1">
                <a:latin typeface="DIN Next LT Pro Bold Condensed" charset="0"/>
                <a:ea typeface="DIN Next LT Pro Bold Condensed" charset="0"/>
                <a:cs typeface="DIN Next LT Pro Bold Condensed" charset="0"/>
              </a:endParaRPr>
            </a:p>
          </p:txBody>
        </p:sp>
      </p:grpSp>
      <p:sp>
        <p:nvSpPr>
          <p:cNvPr id="30" name="Rectangle 29"/>
          <p:cNvSpPr/>
          <p:nvPr/>
        </p:nvSpPr>
        <p:spPr>
          <a:xfrm>
            <a:off x="493296" y="-12032"/>
            <a:ext cx="5005138" cy="1000274"/>
          </a:xfrm>
          <a:prstGeom prst="rect">
            <a:avLst/>
          </a:prstGeom>
          <a:noFill/>
        </p:spPr>
        <p:txBody>
          <a:bodyPr wrap="square" lIns="76200" tIns="38100" rIns="76200" bIns="38100">
            <a:spAutoFit/>
          </a:bodyPr>
          <a:lstStyle/>
          <a:p>
            <a:pPr algn="ctr"/>
            <a:r>
              <a:rPr lang="ga-IE" sz="3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U15-U18 </a:t>
            </a:r>
          </a:p>
          <a:p>
            <a:pPr algn="ctr"/>
            <a:r>
              <a:rPr lang="ga-IE" sz="3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Proporzione del lavoro </a:t>
            </a:r>
            <a:r>
              <a:rPr lang="ga-IE" sz="3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e </a:t>
            </a:r>
            <a:r>
              <a:rPr lang="ga-IE" sz="3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Prinicipi</a:t>
            </a:r>
          </a:p>
        </p:txBody>
      </p:sp>
      <p:grpSp>
        <p:nvGrpSpPr>
          <p:cNvPr id="7" name="Group 6"/>
          <p:cNvGrpSpPr/>
          <p:nvPr/>
        </p:nvGrpSpPr>
        <p:grpSpPr>
          <a:xfrm>
            <a:off x="1560684" y="1454732"/>
            <a:ext cx="4985082" cy="3136438"/>
            <a:chOff x="1287221" y="1873177"/>
            <a:chExt cx="5765633" cy="3763725"/>
          </a:xfrm>
        </p:grpSpPr>
        <p:sp>
          <p:nvSpPr>
            <p:cNvPr id="9" name="Rounded Rectangle 8"/>
            <p:cNvSpPr/>
            <p:nvPr/>
          </p:nvSpPr>
          <p:spPr>
            <a:xfrm>
              <a:off x="1287221" y="4605195"/>
              <a:ext cx="5765633" cy="1031707"/>
            </a:xfrm>
            <a:prstGeom prst="roundRect">
              <a:avLst/>
            </a:prstGeom>
            <a:solidFill>
              <a:srgbClr val="38BA2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400" dirty="0" smtClean="0">
                  <a:solidFill>
                    <a:schemeClr val="tx1"/>
                  </a:solidFill>
                  <a:latin typeface="DIN Next LT Pro Condensed" charset="0"/>
                  <a:ea typeface="DIN Next LT Pro Condensed" charset="0"/>
                  <a:cs typeface="DIN Next LT Pro Condensed" charset="0"/>
                </a:rPr>
                <a:t>GRUPPI</a:t>
              </a:r>
            </a:p>
            <a:p>
              <a:pPr algn="ctr"/>
              <a:r>
                <a:rPr lang="it-IT" sz="1400" dirty="0" smtClean="0">
                  <a:solidFill>
                    <a:schemeClr val="tx1"/>
                  </a:solidFill>
                  <a:latin typeface="DIN Next LT Pro Condensed" charset="0"/>
                  <a:ea typeface="DIN Next LT Pro Condensed" charset="0"/>
                  <a:cs typeface="DIN Next LT Pro Condensed" charset="0"/>
                </a:rPr>
                <a:t>Attacco e Difesa</a:t>
              </a:r>
            </a:p>
            <a:p>
              <a:pPr algn="ctr"/>
              <a:r>
                <a:rPr lang="it-IT" sz="1400" dirty="0" smtClean="0">
                  <a:solidFill>
                    <a:schemeClr val="tx1"/>
                  </a:solidFill>
                  <a:latin typeface="DIN Next LT Pro Condensed" charset="0"/>
                  <a:ea typeface="DIN Next LT Pro Condensed" charset="0"/>
                  <a:cs typeface="DIN Next LT Pro Condensed" charset="0"/>
                </a:rPr>
                <a:t>TATTICO – RIPETIZIONI </a:t>
              </a:r>
            </a:p>
            <a:p>
              <a:pPr algn="ctr"/>
              <a:r>
                <a:rPr lang="it-IT" sz="1400" dirty="0" smtClean="0">
                  <a:solidFill>
                    <a:schemeClr val="tx1"/>
                  </a:solidFill>
                  <a:latin typeface="DIN Next LT Pro Condensed" charset="0"/>
                  <a:ea typeface="DIN Next LT Pro Condensed" charset="0"/>
                  <a:cs typeface="DIN Next LT Pro Condensed" charset="0"/>
                </a:rPr>
                <a:t>4/5 v 4/5 a 8/9 v 8/9</a:t>
              </a:r>
              <a:endParaRPr lang="it-IT" sz="1400" dirty="0">
                <a:solidFill>
                  <a:schemeClr val="tx1"/>
                </a:solidFill>
                <a:latin typeface="DIN Next LT Pro Condensed" charset="0"/>
                <a:ea typeface="DIN Next LT Pro Condensed" charset="0"/>
                <a:cs typeface="DIN Next LT Pro Condensed" charset="0"/>
              </a:endParaRPr>
            </a:p>
          </p:txBody>
        </p:sp>
        <p:sp>
          <p:nvSpPr>
            <p:cNvPr id="25" name="Isosceles Triangle 24"/>
            <p:cNvSpPr/>
            <p:nvPr/>
          </p:nvSpPr>
          <p:spPr>
            <a:xfrm rot="1120138">
              <a:off x="5833351" y="1873177"/>
              <a:ext cx="258269" cy="3059648"/>
            </a:xfrm>
            <a:prstGeom prst="triangle">
              <a:avLst>
                <a:gd name="adj" fmla="val 100000"/>
              </a:avLst>
            </a:prstGeom>
            <a:solidFill>
              <a:srgbClr val="38BA2C"/>
            </a:solidFill>
            <a:ln>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500"/>
            </a:p>
          </p:txBody>
        </p:sp>
      </p:grpSp>
      <p:grpSp>
        <p:nvGrpSpPr>
          <p:cNvPr id="12" name="Group 11"/>
          <p:cNvGrpSpPr/>
          <p:nvPr/>
        </p:nvGrpSpPr>
        <p:grpSpPr>
          <a:xfrm>
            <a:off x="1551268" y="1983912"/>
            <a:ext cx="4994498" cy="3626550"/>
            <a:chOff x="1354665" y="2357974"/>
            <a:chExt cx="5345744" cy="4351860"/>
          </a:xfrm>
        </p:grpSpPr>
        <p:sp>
          <p:nvSpPr>
            <p:cNvPr id="10" name="Rounded Rectangle 9"/>
            <p:cNvSpPr/>
            <p:nvPr/>
          </p:nvSpPr>
          <p:spPr>
            <a:xfrm>
              <a:off x="1354665" y="5587998"/>
              <a:ext cx="5345744" cy="1121836"/>
            </a:xfrm>
            <a:prstGeom prst="roundRect">
              <a:avLst/>
            </a:prstGeom>
            <a:solidFill>
              <a:schemeClr val="accent3">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200" dirty="0" smtClean="0">
                  <a:solidFill>
                    <a:schemeClr val="tx2">
                      <a:lumMod val="75000"/>
                    </a:schemeClr>
                  </a:solidFill>
                  <a:latin typeface="DIN Next LT Pro Condensed" charset="0"/>
                  <a:ea typeface="DIN Next LT Pro Condensed" charset="0"/>
                  <a:cs typeface="DIN Next LT Pro Condensed" charset="0"/>
                </a:rPr>
                <a:t>INDIVIDUALE </a:t>
              </a:r>
            </a:p>
            <a:p>
              <a:pPr algn="ctr"/>
              <a:r>
                <a:rPr lang="it-IT" sz="1200" dirty="0" smtClean="0">
                  <a:solidFill>
                    <a:schemeClr val="tx2">
                      <a:lumMod val="75000"/>
                    </a:schemeClr>
                  </a:solidFill>
                  <a:latin typeface="DIN Next LT Pro Condensed" charset="0"/>
                  <a:ea typeface="DIN Next LT Pro Condensed" charset="0"/>
                  <a:cs typeface="DIN Next LT Pro Condensed" charset="0"/>
                </a:rPr>
                <a:t>Attacco e Difesa</a:t>
              </a:r>
            </a:p>
            <a:p>
              <a:pPr algn="ctr"/>
              <a:r>
                <a:rPr lang="it-IT" sz="1200" dirty="0" smtClean="0">
                  <a:solidFill>
                    <a:schemeClr val="tx2">
                      <a:lumMod val="75000"/>
                    </a:schemeClr>
                  </a:solidFill>
                  <a:latin typeface="DIN Next LT Pro Condensed" charset="0"/>
                  <a:ea typeface="DIN Next LT Pro Condensed" charset="0"/>
                  <a:cs typeface="DIN Next LT Pro Condensed" charset="0"/>
                </a:rPr>
                <a:t>MOLTE RIPETIZIONI</a:t>
              </a:r>
            </a:p>
            <a:p>
              <a:pPr algn="ctr"/>
              <a:r>
                <a:rPr lang="it-IT" sz="1200" dirty="0" smtClean="0">
                  <a:solidFill>
                    <a:schemeClr val="tx2">
                      <a:lumMod val="75000"/>
                    </a:schemeClr>
                  </a:solidFill>
                  <a:latin typeface="DIN Next LT Pro Condensed" charset="0"/>
                  <a:ea typeface="DIN Next LT Pro Condensed" charset="0"/>
                  <a:cs typeface="DIN Next LT Pro Condensed" charset="0"/>
                </a:rPr>
                <a:t>Tattico/Tecnico- Presa di decisione e precisione</a:t>
              </a:r>
            </a:p>
            <a:p>
              <a:pPr algn="ctr"/>
              <a:r>
                <a:rPr lang="it-IT" sz="1200" dirty="0" smtClean="0">
                  <a:solidFill>
                    <a:schemeClr val="tx2">
                      <a:lumMod val="75000"/>
                    </a:schemeClr>
                  </a:solidFill>
                  <a:latin typeface="DIN Next LT Pro Condensed" charset="0"/>
                  <a:ea typeface="DIN Next LT Pro Condensed" charset="0"/>
                  <a:cs typeface="DIN Next LT Pro Condensed" charset="0"/>
                </a:rPr>
                <a:t> 1/2 v 1/2 a 4/5 v 4/5</a:t>
              </a:r>
              <a:endParaRPr lang="it-IT" sz="1200" dirty="0">
                <a:solidFill>
                  <a:schemeClr val="tx2">
                    <a:lumMod val="75000"/>
                  </a:schemeClr>
                </a:solidFill>
                <a:latin typeface="DIN Next LT Pro Condensed" charset="0"/>
                <a:ea typeface="DIN Next LT Pro Condensed" charset="0"/>
                <a:cs typeface="DIN Next LT Pro Condensed" charset="0"/>
              </a:endParaRPr>
            </a:p>
          </p:txBody>
        </p:sp>
        <p:sp>
          <p:nvSpPr>
            <p:cNvPr id="29" name="Isosceles Triangle 28"/>
            <p:cNvSpPr/>
            <p:nvPr/>
          </p:nvSpPr>
          <p:spPr>
            <a:xfrm rot="817565">
              <a:off x="6248458" y="2357974"/>
              <a:ext cx="152383" cy="3612378"/>
            </a:xfrm>
            <a:prstGeom prst="triangle">
              <a:avLst>
                <a:gd name="adj" fmla="val 100000"/>
              </a:avLst>
            </a:prstGeom>
            <a:solidFill>
              <a:srgbClr val="CCFFCC"/>
            </a:solidFill>
            <a:ln>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500"/>
            </a:p>
          </p:txBody>
        </p:sp>
      </p:grpSp>
      <p:sp>
        <p:nvSpPr>
          <p:cNvPr id="27" name="Rectangle 18"/>
          <p:cNvSpPr/>
          <p:nvPr/>
        </p:nvSpPr>
        <p:spPr>
          <a:xfrm>
            <a:off x="7017041" y="2097092"/>
            <a:ext cx="917239" cy="523220"/>
          </a:xfrm>
          <a:prstGeom prst="rect">
            <a:avLst/>
          </a:prstGeom>
        </p:spPr>
        <p:txBody>
          <a:bodyPr wrap="none">
            <a:spAutoFit/>
          </a:bodyPr>
          <a:lstStyle/>
          <a:p>
            <a:pPr algn="ctr"/>
            <a:r>
              <a:rPr lang="ga-IE" sz="2800" b="1" dirty="0" smtClean="0">
                <a:ln w="12700">
                  <a:noFill/>
                  <a:prstDash val="solid"/>
                </a:ln>
                <a:solidFill>
                  <a:schemeClr val="accent1">
                    <a:lumMod val="7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rPr>
              <a:t>1 fase</a:t>
            </a:r>
            <a:endParaRPr lang="ga-IE" sz="2000" b="1" dirty="0">
              <a:ln w="12700">
                <a:noFill/>
                <a:prstDash val="solid"/>
              </a:ln>
              <a:solidFill>
                <a:schemeClr val="accent1">
                  <a:lumMod val="75000"/>
                </a:schemeClr>
              </a:solidFill>
              <a:effectLst>
                <a:outerShdw blurRad="41275" dist="20320" dir="1800000" algn="tl" rotWithShape="0">
                  <a:srgbClr val="000000">
                    <a:alpha val="40000"/>
                  </a:srgbClr>
                </a:outerShdw>
              </a:effectLst>
              <a:latin typeface="DIN Next LT Pro Bold Condensed" charset="0"/>
              <a:ea typeface="DIN Next LT Pro Bold Condensed" charset="0"/>
              <a:cs typeface="DIN Next LT Pro Bold Condensed" charset="0"/>
            </a:endParaRPr>
          </a:p>
        </p:txBody>
      </p:sp>
      <p:sp>
        <p:nvSpPr>
          <p:cNvPr id="2" name="Triangolo 1"/>
          <p:cNvSpPr/>
          <p:nvPr/>
        </p:nvSpPr>
        <p:spPr>
          <a:xfrm rot="18870582">
            <a:off x="7307193" y="378913"/>
            <a:ext cx="148672" cy="2580615"/>
          </a:xfrm>
          <a:prstGeom prst="triangle">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12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1000"/>
                                        <p:tgtEl>
                                          <p:spTgt spid="15"/>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4702</TotalTime>
  <Words>1806</Words>
  <Application>Microsoft Macintosh PowerPoint</Application>
  <PresentationFormat>Presentazione su schermo (16:10)</PresentationFormat>
  <Paragraphs>487</Paragraphs>
  <Slides>28</Slides>
  <Notes>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28</vt:i4>
      </vt:variant>
    </vt:vector>
  </HeadingPairs>
  <TitlesOfParts>
    <vt:vector size="36" baseType="lpstr">
      <vt:lpstr>Arial</vt:lpstr>
      <vt:lpstr>Calibri</vt:lpstr>
      <vt:lpstr>DIN Next LT Pro</vt:lpstr>
      <vt:lpstr>DIN Next LT Pro Bold Condensed</vt:lpstr>
      <vt:lpstr>DIN Next LT Pro Condensed</vt:lpstr>
      <vt:lpstr>Mangal</vt:lpstr>
      <vt:lpstr>Wingdings</vt:lpstr>
      <vt:lpstr>Office Theme</vt:lpstr>
      <vt:lpstr>Progetto Sviluppo Giovanile</vt:lpstr>
      <vt:lpstr>Presentazione di PowerPoint</vt:lpstr>
      <vt:lpstr>Caratteristiche Livello 2</vt:lpstr>
      <vt:lpstr>Presentazione di PowerPoint</vt:lpstr>
      <vt:lpstr>Presentazione di PowerPoint</vt:lpstr>
      <vt:lpstr>Percorso formativo del giocatore a lungo termine</vt:lpstr>
      <vt:lpstr>Presentazione di PowerPoint</vt:lpstr>
      <vt:lpstr>Presentazione di PowerPoint</vt:lpstr>
      <vt:lpstr>Presentazione di PowerPoint</vt:lpstr>
      <vt:lpstr>Aree di sviluppo del gioco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Allenare </vt:lpstr>
      <vt:lpstr>Obiettivi della seduta</vt:lpstr>
      <vt:lpstr>L’ambiente di formazione</vt:lpstr>
      <vt:lpstr>Gestione delle attività</vt:lpstr>
      <vt:lpstr>Gestione dell’apprendimento</vt:lpstr>
      <vt:lpstr>Relazione con i giocatori</vt:lpstr>
      <vt:lpstr>Tornare al gioco</vt:lpstr>
      <vt:lpstr>Grazie per l’attenzione</vt:lpstr>
      <vt:lpstr>Le tre Aree di lavoro per la Continuità                    Offensiva e Difensiva nel Rugby</vt:lpstr>
      <vt:lpstr>La Realtà e i Principi del gioco Focus sulla prestazione</vt:lpstr>
      <vt:lpstr>La Realtà e i Principi del gioco Focus sulla prestazione</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Valerio Calcagnile</dc:creator>
  <cp:lastModifiedBy>matteo mazzantini</cp:lastModifiedBy>
  <cp:revision>140</cp:revision>
  <dcterms:created xsi:type="dcterms:W3CDTF">2017-10-13T14:14:13Z</dcterms:created>
  <dcterms:modified xsi:type="dcterms:W3CDTF">2018-02-09T10:23:40Z</dcterms:modified>
</cp:coreProperties>
</file>